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5"/>
  </p:notesMasterIdLst>
  <p:handoutMasterIdLst>
    <p:handoutMasterId r:id="rId16"/>
  </p:handoutMasterIdLst>
  <p:sldIdLst>
    <p:sldId id="262" r:id="rId3"/>
    <p:sldId id="13087" r:id="rId4"/>
    <p:sldId id="6913" r:id="rId5"/>
    <p:sldId id="898" r:id="rId6"/>
    <p:sldId id="2710" r:id="rId7"/>
    <p:sldId id="13124" r:id="rId8"/>
    <p:sldId id="6863" r:id="rId9"/>
    <p:sldId id="13123" r:id="rId10"/>
    <p:sldId id="6867" r:id="rId11"/>
    <p:sldId id="13122" r:id="rId12"/>
    <p:sldId id="13116" r:id="rId13"/>
    <p:sldId id="13125" r:id="rId14"/>
  </p:sldIdLst>
  <p:sldSz cx="12192000" cy="6858000"/>
  <p:notesSz cx="6797675" cy="987266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19" userDrawn="1">
          <p15:clr>
            <a:srgbClr val="A4A3A4"/>
          </p15:clr>
        </p15:guide>
        <p15:guide id="4" pos="1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Long Li" initials="XL" lastIdx="1" clrIdx="0"/>
  <p:cmAuthor id="2" name="li keqiang" initials="lk" lastIdx="0" clrIdx="1">
    <p:extLst>
      <p:ext uri="{19B8F6BF-5375-455C-9EA6-DF929625EA0E}">
        <p15:presenceInfo xmlns:p15="http://schemas.microsoft.com/office/powerpoint/2012/main" xmlns="" userId="13750a6bf1179c8e" providerId="Windows Live"/>
      </p:ext>
    </p:extLst>
  </p:cmAuthor>
  <p:cmAuthor id="3" name="Microsoft Office User" initials="MOU" lastIdx="2" clrIdx="2"/>
  <p:cmAuthor id="4" name="Li XiaoLong" initials="LX" lastIdx="1" clrIdx="3">
    <p:extLst>
      <p:ext uri="{19B8F6BF-5375-455C-9EA6-DF929625EA0E}">
        <p15:presenceInfo xmlns:p15="http://schemas.microsoft.com/office/powerpoint/2012/main" xmlns="" userId="2777bf4ff8b7e4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1A69A1"/>
    <a:srgbClr val="0070C0"/>
    <a:srgbClr val="E6E6E6"/>
    <a:srgbClr val="604A7B"/>
    <a:srgbClr val="BEBCBC"/>
    <a:srgbClr val="A71772"/>
    <a:srgbClr val="70AD47"/>
    <a:srgbClr val="45B451"/>
    <a:srgbClr val="43AFC0"/>
    <a:srgbClr val="4472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0146" autoAdjust="0"/>
  </p:normalViewPr>
  <p:slideViewPr>
    <p:cSldViewPr>
      <p:cViewPr varScale="1">
        <p:scale>
          <a:sx n="79" d="100"/>
          <a:sy n="79" d="100"/>
        </p:scale>
        <p:origin x="-67" y="-293"/>
      </p:cViewPr>
      <p:guideLst>
        <p:guide orient="horz" pos="2160"/>
        <p:guide orient="horz" pos="119"/>
        <p:guide pos="3840"/>
        <p:guide pos="1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036"/>
    </p:cViewPr>
  </p:sorterViewPr>
  <p:notesViewPr>
    <p:cSldViewPr showGuides="1">
      <p:cViewPr varScale="1">
        <p:scale>
          <a:sx n="60" d="100"/>
          <a:sy n="60" d="100"/>
        </p:scale>
        <p:origin x="2462" y="5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Office_Excel_2007-Arbeitsmappe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697452119795072E-2"/>
          <c:y val="2.9667477686105514E-2"/>
          <c:w val="0.86797462817147863"/>
          <c:h val="0.85052051661859129"/>
        </c:manualLayout>
      </c:layout>
      <c:lineChart>
        <c:grouping val="standard"/>
        <c:ser>
          <c:idx val="1"/>
          <c:order val="0"/>
          <c:tx>
            <c:strRef>
              <c:f>Sheet1!$A$3</c:f>
              <c:strCache>
                <c:ptCount val="1"/>
                <c:pt idx="0">
                  <c:v>China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1135371179039298E-2"/>
                  <c:y val="-3.300330033003300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4D-4060-9238-1D5B1CEE2A99}"/>
                </c:ext>
              </c:extLst>
            </c:dLbl>
            <c:dLbl>
              <c:idx val="1"/>
              <c:layout>
                <c:manualLayout>
                  <c:x val="-3.275109170305681E-2"/>
                  <c:y val="-2.310231023102310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4D-4060-9238-1D5B1CEE2A99}"/>
                </c:ext>
              </c:extLst>
            </c:dLbl>
            <c:dLbl>
              <c:idx val="2"/>
              <c:layout>
                <c:manualLayout>
                  <c:x val="-3.2751091703056852E-2"/>
                  <c:y val="-5.290305428965007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4D-4060-9238-1D5B1CEE2A99}"/>
                </c:ext>
              </c:extLst>
            </c:dLbl>
            <c:dLbl>
              <c:idx val="3"/>
              <c:layout>
                <c:manualLayout>
                  <c:x val="-4.3668122270742432E-2"/>
                  <c:y val="-7.521694878588182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4D-4060-9238-1D5B1CEE2A99}"/>
                </c:ext>
              </c:extLst>
            </c:dLbl>
            <c:dLbl>
              <c:idx val="4"/>
              <c:layout>
                <c:manualLayout>
                  <c:x val="-3.2751091703056852E-2"/>
                  <c:y val="-4.950495049504950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4D-4060-9238-1D5B1CEE2A99}"/>
                </c:ext>
              </c:extLst>
            </c:dLbl>
            <c:dLbl>
              <c:idx val="5"/>
              <c:layout>
                <c:manualLayout>
                  <c:x val="-3.2751091703056935E-2"/>
                  <c:y val="-3.960396039603967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4D-4060-9238-1D5B1CEE2A99}"/>
                </c:ext>
              </c:extLst>
            </c:dLbl>
            <c:dLbl>
              <c:idx val="6"/>
              <c:layout>
                <c:manualLayout>
                  <c:x val="-3.4934497816593885E-2"/>
                  <c:y val="-3.630363036303636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4D-4060-9238-1D5B1CEE2A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0">
                  <c:v>35</c:v>
                </c:pt>
                <c:pt idx="1">
                  <c:v>58</c:v>
                </c:pt>
                <c:pt idx="2">
                  <c:v>109</c:v>
                </c:pt>
                <c:pt idx="3">
                  <c:v>153</c:v>
                </c:pt>
                <c:pt idx="4">
                  <c:v>261</c:v>
                </c:pt>
                <c:pt idx="5">
                  <c:v>381</c:v>
                </c:pt>
                <c:pt idx="6">
                  <c:v>492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24D-4060-9238-1D5B1CEE2A99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Global</c:v>
                </c:pt>
              </c:strCache>
            </c:strRef>
          </c:tx>
          <c:spPr>
            <a:ln w="444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de-DE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Sheet1!$B$4:$H$4</c:f>
              <c:numCache>
                <c:formatCode>General</c:formatCode>
                <c:ptCount val="7"/>
                <c:pt idx="0">
                  <c:v>74</c:v>
                </c:pt>
                <c:pt idx="1">
                  <c:v>146</c:v>
                </c:pt>
                <c:pt idx="2">
                  <c:v>239</c:v>
                </c:pt>
                <c:pt idx="3">
                  <c:v>382</c:v>
                </c:pt>
                <c:pt idx="4">
                  <c:v>601</c:v>
                </c:pt>
                <c:pt idx="5">
                  <c:v>755</c:v>
                </c:pt>
                <c:pt idx="6">
                  <c:v>1009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24D-4060-9238-1D5B1CEE2A99}"/>
            </c:ext>
          </c:extLst>
        </c:ser>
        <c:dLbls/>
        <c:marker val="1"/>
        <c:axId val="127910272"/>
        <c:axId val="127911808"/>
      </c:lineChart>
      <c:catAx>
        <c:axId val="1279102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endParaRPr lang="de-DE"/>
          </a:p>
        </c:txPr>
        <c:crossAx val="127911808"/>
        <c:crosses val="autoZero"/>
        <c:auto val="1"/>
        <c:lblAlgn val="ctr"/>
        <c:lblOffset val="100"/>
      </c:catAx>
      <c:valAx>
        <c:axId val="12791180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endParaRPr lang="de-DE"/>
          </a:p>
        </c:txPr>
        <c:crossAx val="127910272"/>
        <c:crosses val="autoZero"/>
        <c:crossBetween val="between"/>
      </c:valAx>
      <c:spPr>
        <a:noFill/>
        <a:ln>
          <a:solidFill>
            <a:schemeClr val="bg2">
              <a:lumMod val="90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11528384279475982"/>
          <c:y val="0.2397289571476833"/>
          <c:w val="0.1965065502183406"/>
          <c:h val="0.214619942309191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defRPr>
          </a:pPr>
          <a:endParaRPr lang="de-DE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Microsoft YaHei" panose="020B0503020204020204" pitchFamily="34" charset="-122"/>
          <a:ea typeface="Microsoft YaHei" panose="020B0503020204020204" pitchFamily="34" charset="-122"/>
        </a:defRPr>
      </a:pPr>
      <a:endParaRPr lang="de-DE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C13A91DE-A085-412D-BF8C-0D68AEFDCF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8373FEC-E153-47F7-A30A-7B63790C5A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85BA8-6792-4D68-9272-767F7FE827D8}" type="datetimeFigureOut">
              <a:rPr lang="zh-CN" altLang="en-US" smtClean="0"/>
              <a:pPr/>
              <a:t>2021/6/23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77DDD03-2403-49D0-B9AF-518ED69E19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AEF6149-A4DF-4078-AEDD-C2F8716FD6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54780-DC78-40B1-B50B-755B0DE4E8FD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642926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8087546-A5F2-4A7A-BBD6-255A3E6C39F1}" type="datetimeFigureOut">
              <a:rPr lang="zh-CN" altLang="en-US"/>
              <a:pPr>
                <a:defRPr/>
              </a:pPr>
              <a:t>2021/6/23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8F493BE6-A3A3-40BB-A62C-D787DB32DCD8}" type="slidenum">
              <a:rPr lang="zh-CN" altLang="en-US"/>
              <a:pPr>
                <a:defRPr/>
              </a:pPr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866956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81618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0" i="0" dirty="0">
                <a:solidFill>
                  <a:srgbClr val="4A4A4A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b="0" i="0" dirty="0">
                <a:solidFill>
                  <a:srgbClr val="4A4A4A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节能与新能源汽车技术路线图</a:t>
            </a:r>
            <a:r>
              <a:rPr lang="en-US" altLang="zh-CN" b="0" i="0" dirty="0">
                <a:solidFill>
                  <a:srgbClr val="4A4A4A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2.0》</a:t>
            </a:r>
            <a:r>
              <a:rPr lang="zh-CN" altLang="en-US" b="0" i="0" dirty="0">
                <a:solidFill>
                  <a:srgbClr val="4A4A4A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提出：</a:t>
            </a:r>
            <a:endParaRPr lang="en-US" altLang="zh-CN" b="0" i="0" dirty="0">
              <a:solidFill>
                <a:srgbClr val="4A4A4A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4A4A4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2028</a:t>
            </a:r>
            <a:r>
              <a:rPr lang="zh-CN" altLang="en-US" dirty="0">
                <a:solidFill>
                  <a:srgbClr val="4A4A4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年：汽车产业实现碳达峰，先于国家碳减排承诺</a:t>
            </a:r>
            <a:endParaRPr lang="en-US" altLang="zh-CN" dirty="0">
              <a:solidFill>
                <a:srgbClr val="4A4A4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4A4A4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2035</a:t>
            </a:r>
            <a:r>
              <a:rPr lang="zh-CN" altLang="en-US" dirty="0">
                <a:solidFill>
                  <a:srgbClr val="4A4A4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年，碳排放总量较峰值下降</a:t>
            </a:r>
            <a:r>
              <a:rPr lang="en-US" altLang="zh-CN" dirty="0">
                <a:solidFill>
                  <a:srgbClr val="4A4A4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20%</a:t>
            </a:r>
            <a:r>
              <a:rPr lang="zh-CN" altLang="en-US" dirty="0">
                <a:solidFill>
                  <a:srgbClr val="4A4A4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以上</a:t>
            </a:r>
            <a:endParaRPr lang="en-US" altLang="zh-CN" dirty="0">
              <a:solidFill>
                <a:srgbClr val="4A4A4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4A4A4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我国汽车产业将于</a:t>
            </a:r>
            <a:r>
              <a:rPr lang="en-US" altLang="zh-CN" dirty="0">
                <a:solidFill>
                  <a:srgbClr val="4A4A4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2050</a:t>
            </a:r>
            <a:r>
              <a:rPr lang="zh-CN" altLang="en-US" dirty="0">
                <a:solidFill>
                  <a:srgbClr val="4A4A4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年实现接近于零的碳排放，</a:t>
            </a:r>
            <a:r>
              <a:rPr lang="en-US" altLang="zh-CN" dirty="0">
                <a:solidFill>
                  <a:srgbClr val="4A4A4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2060</a:t>
            </a:r>
            <a:r>
              <a:rPr lang="zh-CN" altLang="en-US" dirty="0">
                <a:solidFill>
                  <a:srgbClr val="4A4A4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年之前实现碳中和。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958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39444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要求</a:t>
            </a:r>
            <a:r>
              <a:rPr lang="en-US" altLang="zh-CN" dirty="0"/>
              <a:t>15</a:t>
            </a:r>
            <a:r>
              <a:rPr lang="zh-CN" altLang="en-US" dirty="0"/>
              <a:t>分钟</a:t>
            </a:r>
          </a:p>
        </p:txBody>
      </p:sp>
    </p:spTree>
    <p:extLst>
      <p:ext uri="{BB962C8B-B14F-4D97-AF65-F5344CB8AC3E}">
        <p14:creationId xmlns:p14="http://schemas.microsoft.com/office/powerpoint/2010/main" xmlns="" val="1260599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kern="1200" dirty="0">
              <a:solidFill>
                <a:schemeClr val="tx1"/>
              </a:solidFill>
              <a:effectLst/>
              <a:latin typeface="Microsoft YaHei Regular" charset="-122"/>
              <a:ea typeface="Microsoft YaHei Regular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AE917-7212-AD46-88A0-202F4C413187}" type="slidenum">
              <a:rPr kumimoji="1" lang="zh-CN" altLang="en-US" smtClean="0"/>
              <a:pPr/>
              <a:t>4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82622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3DBE-C491-453B-B451-7C08ABD2698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9646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29562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11591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755416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这页把五大平台都标注一下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493BE6-A3A3-40BB-A62C-D787DB32DCD8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6368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493BE6-A3A3-40BB-A62C-D787DB32DCD8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3946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03861" y="645333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416B085-8FBC-4175-8297-0A9EB60C362D}" type="slidenum">
              <a:rPr lang="zh-CN" altLang="en-US" smtClean="0"/>
              <a:pPr>
                <a:defRPr/>
              </a:pPr>
              <a:t>‹Nr.›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556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D37F-46AE-4CE4-B8B7-2ACA69C03931}" type="datetimeFigureOut">
              <a:rPr lang="zh-CN" altLang="en-US" smtClean="0"/>
              <a:pPr/>
              <a:t>2021/6/23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EBA8-9787-4325-A305-CC6A8C53B1D4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351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D37F-46AE-4CE4-B8B7-2ACA69C03931}" type="datetimeFigureOut">
              <a:rPr lang="zh-CN" altLang="en-US" smtClean="0"/>
              <a:pPr/>
              <a:t>2021/6/23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EBA8-9787-4325-A305-CC6A8C53B1D4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78382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D37F-46AE-4CE4-B8B7-2ACA69C03931}" type="datetimeFigureOut">
              <a:rPr lang="zh-CN" altLang="en-US" smtClean="0"/>
              <a:pPr/>
              <a:t>2021/6/23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EBA8-9787-4325-A305-CC6A8C53B1D4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8732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D37F-46AE-4CE4-B8B7-2ACA69C03931}" type="datetimeFigureOut">
              <a:rPr lang="zh-CN" altLang="en-US" smtClean="0"/>
              <a:pPr/>
              <a:t>2021/6/23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EBA8-9787-4325-A305-CC6A8C53B1D4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12168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D37F-46AE-4CE4-B8B7-2ACA69C03931}" type="datetimeFigureOut">
              <a:rPr lang="zh-CN" altLang="en-US" smtClean="0"/>
              <a:pPr/>
              <a:t>2021/6/23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EBA8-9787-4325-A305-CC6A8C53B1D4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99480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D37F-46AE-4CE4-B8B7-2ACA69C03931}" type="datetimeFigureOut">
              <a:rPr lang="zh-CN" altLang="en-US" smtClean="0"/>
              <a:pPr/>
              <a:t>2021/6/23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EBA8-9787-4325-A305-CC6A8C53B1D4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5854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D37F-46AE-4CE4-B8B7-2ACA69C03931}" type="datetimeFigureOut">
              <a:rPr lang="zh-CN" altLang="en-US" smtClean="0"/>
              <a:pPr/>
              <a:t>2021/6/23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EBA8-9787-4325-A305-CC6A8C53B1D4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12780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D37F-46AE-4CE4-B8B7-2ACA69C03931}" type="datetimeFigureOut">
              <a:rPr lang="zh-CN" altLang="en-US" smtClean="0"/>
              <a:pPr/>
              <a:t>2021/6/23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EBA8-9787-4325-A305-CC6A8C53B1D4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27079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D37F-46AE-4CE4-B8B7-2ACA69C03931}" type="datetimeFigureOut">
              <a:rPr lang="zh-CN" altLang="en-US" smtClean="0"/>
              <a:pPr/>
              <a:t>2021/6/23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EBA8-9787-4325-A305-CC6A8C53B1D4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40387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D37F-46AE-4CE4-B8B7-2ACA69C03931}" type="datetimeFigureOut">
              <a:rPr lang="zh-CN" altLang="en-US" smtClean="0"/>
              <a:pPr/>
              <a:t>2021/6/23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EBA8-9787-4325-A305-CC6A8C53B1D4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786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2E139-E9A6-4EAC-BF61-6F3A4C42AEAA}" type="datetime1">
              <a:rPr lang="en-US" altLang="zh-CN" smtClean="0"/>
              <a:pPr>
                <a:defRPr/>
              </a:pPr>
              <a:t>6/23/2021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7F285915-F966-4FAA-B7A1-D9A3B773A45E}"/>
              </a:ext>
            </a:extLst>
          </p:cNvPr>
          <p:cNvCxnSpPr>
            <a:cxnSpLocks/>
          </p:cNvCxnSpPr>
          <p:nvPr userDrawn="1"/>
        </p:nvCxnSpPr>
        <p:spPr>
          <a:xfrm>
            <a:off x="246000" y="764704"/>
            <a:ext cx="11700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228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125C3-4E18-40C5-8099-6FDB744AB043}" type="datetime1">
              <a:rPr lang="en-US" altLang="zh-CN" smtClean="0"/>
              <a:pPr>
                <a:defRPr/>
              </a:pPr>
              <a:t>6/23/2021</a:t>
            </a:fld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03861" y="645333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416B085-8FBC-4175-8297-0A9EB60C362D}" type="slidenum">
              <a:rPr lang="zh-CN" altLang="en-US" smtClean="0"/>
              <a:pPr>
                <a:defRPr/>
              </a:pPr>
              <a:t>‹Nr.›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9742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版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837982"/>
            <a:ext cx="121920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4480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06855" y="126060"/>
            <a:ext cx="9001172" cy="770757"/>
          </a:xfrm>
        </p:spPr>
        <p:txBody>
          <a:bodyPr>
            <a:normAutofit/>
          </a:bodyPr>
          <a:lstStyle>
            <a:lvl1pPr algn="l">
              <a:defRPr sz="2933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60C50CE-7C48-4D6E-9BA0-6F7C25EB9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3D9D9F8-73C7-400C-B5CC-40B0A4CB0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BBFC9BA-6835-4408-94A1-440CE18B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98576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 March 2014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BBCBE-7373-4EDB-9019-A431664B269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698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H="1">
            <a:off x="1" y="877006"/>
            <a:ext cx="9072033" cy="34925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40000">
                <a:srgbClr val="00CC00"/>
              </a:gs>
              <a:gs pos="70000">
                <a:srgbClr val="FFFF00"/>
              </a:gs>
              <a:gs pos="80000">
                <a:srgbClr val="EE3F17"/>
              </a:gs>
              <a:gs pos="90000">
                <a:srgbClr val="E81766"/>
              </a:gs>
              <a:gs pos="100000">
                <a:srgbClr val="A603A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05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灯片编号占位符 5"/>
          <p:cNvSpPr txBox="1"/>
          <p:nvPr userDrawn="1"/>
        </p:nvSpPr>
        <p:spPr>
          <a:xfrm>
            <a:off x="11252200" y="6356350"/>
            <a:ext cx="1117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fld id="{9A0DB2DC-4C9A-4742-B13C-FB6460FD3503}" type="slidenum">
              <a:rPr lang="zh-CN" altLang="zh-CN" sz="1500" b="1">
                <a:solidFill>
                  <a:srgbClr val="0070C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pPr lvl="0"/>
              <a:t>‹Nr.›</a:t>
            </a:fld>
            <a:endParaRPr lang="zh-CN" altLang="zh-CN" sz="1500" b="1" dirty="0">
              <a:solidFill>
                <a:srgbClr val="0070C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8860" y="44624"/>
            <a:ext cx="11965813" cy="692696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+mn-lt"/>
                <a:cs typeface="Verdana" panose="020B0604030504040204" pitchFamily="34" charset="0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6BACEC38-44AD-4B2A-AC43-3171D81CB32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2021/6/23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90C71615-C0F1-43A8-A1DE-33C12C61A65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‹Nr.›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xmlns="" val="105857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D37F-46AE-4CE4-B8B7-2ACA69C03931}" type="datetimeFigureOut">
              <a:rPr lang="zh-CN" altLang="en-US" smtClean="0"/>
              <a:pPr/>
              <a:t>2021/6/23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EBA8-9787-4325-A305-CC6A8C53B1D4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432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11247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35361" y="969158"/>
            <a:ext cx="11520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8" name="Picture 2" descr="C:\Users\user\Desktop\ppt6模板源文件\5 [转换]-03hhh.jpg" hidden="1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6396038"/>
            <a:ext cx="12192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 hidden="1"/>
          <p:cNvSpPr txBox="1"/>
          <p:nvPr userDrawn="1"/>
        </p:nvSpPr>
        <p:spPr>
          <a:xfrm>
            <a:off x="3311691" y="6530974"/>
            <a:ext cx="585665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solidFill>
                  <a:schemeClr val="bg1">
                    <a:lumMod val="9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Tsinghua University </a:t>
            </a:r>
            <a:endParaRPr lang="zh-CN" altLang="en-US" sz="900" dirty="0">
              <a:solidFill>
                <a:schemeClr val="bg1">
                  <a:lumMod val="9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0" name="直接连接符 9" hidden="1"/>
          <p:cNvCxnSpPr/>
          <p:nvPr userDrawn="1"/>
        </p:nvCxnSpPr>
        <p:spPr>
          <a:xfrm>
            <a:off x="2256367" y="6510339"/>
            <a:ext cx="0" cy="23177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hidden="1"/>
          <p:cNvPicPr>
            <a:picLocks noChangeAspect="1"/>
          </p:cNvPicPr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328" y="6415316"/>
            <a:ext cx="1536171" cy="470069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8FF7FD10-681B-406E-B33F-BA0B117DA059}"/>
              </a:ext>
            </a:extLst>
          </p:cNvPr>
          <p:cNvCxnSpPr>
            <a:cxnSpLocks/>
          </p:cNvCxnSpPr>
          <p:nvPr userDrawn="1"/>
        </p:nvCxnSpPr>
        <p:spPr>
          <a:xfrm>
            <a:off x="246000" y="764704"/>
            <a:ext cx="11700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0" r:id="rId4"/>
    <p:sldLayoutId id="2147483662" r:id="rId5"/>
    <p:sldLayoutId id="2147483663" r:id="rId6"/>
    <p:sldLayoutId id="2147483664" r:id="rId7"/>
    <p:sldLayoutId id="2147483665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altLang="en-US" sz="2800" b="1" kern="1200" spc="1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8D37F-46AE-4CE4-B8B7-2ACA69C03931}" type="datetimeFigureOut">
              <a:rPr lang="zh-CN" altLang="en-US" smtClean="0"/>
              <a:pPr/>
              <a:t>2021/6/23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EEBA8-9787-4325-A305-CC6A8C53B1D4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4507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jpe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7"/>
          <p:cNvSpPr/>
          <p:nvPr/>
        </p:nvSpPr>
        <p:spPr>
          <a:xfrm>
            <a:off x="1865070" y="412688"/>
            <a:ext cx="846185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Message from Chairman Wan Gang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18737" y="1843190"/>
            <a:ext cx="8653927" cy="47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面对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复杂多变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的内部、外部环境和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百年未遇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之大变革，全球汽车产业应紧密合作、共克时艰、面向未来，</a:t>
            </a: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主动拥抱新一轮</a:t>
            </a: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科技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革命和产业变革</a:t>
            </a: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，化危为机，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加快推进</a:t>
            </a: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电动化、智能化、共享化</a:t>
            </a: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”转型发展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，为建设清洁美丽世界、推动世界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创新、绿色、可持续发展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作出更大贡献。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b="1" dirty="0">
                <a:solidFill>
                  <a:prstClr val="black"/>
                </a:solidFill>
                <a:latin typeface="Calibri Light"/>
                <a:ea typeface="微软雅黑" panose="020B0503020204020204" pitchFamily="34" charset="-122"/>
              </a:rPr>
              <a:t>The world is f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微软雅黑" panose="020B0503020204020204" pitchFamily="34" charset="-122"/>
                <a:cs typeface="+mn-cs"/>
              </a:rPr>
              <a:t>acing the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微软雅黑" panose="020B0503020204020204" pitchFamily="34" charset="-122"/>
                <a:cs typeface="+mn-cs"/>
              </a:rPr>
              <a:t>complex and fast-changing internal and external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微软雅黑" panose="020B0503020204020204" pitchFamily="34" charset="-122"/>
                <a:cs typeface="+mn-cs"/>
              </a:rPr>
              <a:t>situations and witnessing the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微软雅黑" panose="020B0503020204020204" pitchFamily="34" charset="-122"/>
                <a:cs typeface="+mn-cs"/>
              </a:rPr>
              <a:t>unseen transformation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微软雅黑" panose="020B0503020204020204" pitchFamily="34" charset="-122"/>
                <a:cs typeface="+mn-cs"/>
              </a:rPr>
              <a:t> in a century</a:t>
            </a:r>
            <a:r>
              <a:rPr lang="en-US" altLang="zh-CN" sz="2200" b="1" dirty="0">
                <a:solidFill>
                  <a:prstClr val="black"/>
                </a:solidFill>
                <a:latin typeface="Calibri Light"/>
                <a:ea typeface="微软雅黑" panose="020B0503020204020204" pitchFamily="34" charset="-122"/>
              </a:rPr>
              <a:t>. To convert the challenges into opportunities,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微软雅黑" panose="020B0503020204020204" pitchFamily="34" charset="-122"/>
                <a:cs typeface="+mn-cs"/>
              </a:rPr>
              <a:t>global auto industry should embrace </a:t>
            </a:r>
            <a:r>
              <a:rPr lang="en-US" altLang="zh-CN" sz="2200" b="1" dirty="0">
                <a:solidFill>
                  <a:prstClr val="black"/>
                </a:solidFill>
                <a:latin typeface="Calibri Light"/>
                <a:ea typeface="微软雅黑" panose="020B0503020204020204" pitchFamily="34" charset="-122"/>
              </a:rPr>
              <a:t>the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微软雅黑" panose="020B0503020204020204" pitchFamily="34" charset="-122"/>
                <a:cs typeface="+mn-cs"/>
              </a:rPr>
              <a:t> new </a:t>
            </a:r>
            <a:r>
              <a:rPr lang="en-US" altLang="zh-CN" sz="2200" b="1" dirty="0">
                <a:solidFill>
                  <a:prstClr val="black"/>
                </a:solidFill>
                <a:latin typeface="Calibri Light"/>
                <a:ea typeface="微软雅黑" panose="020B0503020204020204" pitchFamily="34" charset="-122"/>
              </a:rPr>
              <a:t>wave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微软雅黑" panose="020B0503020204020204" pitchFamily="34" charset="-122"/>
                <a:cs typeface="+mn-cs"/>
              </a:rPr>
              <a:t>of technology revolution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2200" b="1" dirty="0">
                <a:latin typeface="Calibri Light"/>
                <a:ea typeface="微软雅黑" panose="020B0503020204020204" pitchFamily="34" charset="-122"/>
              </a:rPr>
              <a:t>with joint efforts,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微软雅黑" panose="020B0503020204020204" pitchFamily="34" charset="-122"/>
                <a:cs typeface="+mn-cs"/>
              </a:rPr>
              <a:t>accelerate the </a:t>
            </a:r>
            <a:r>
              <a:rPr lang="en-US" altLang="zh-CN" sz="2200" b="1" dirty="0">
                <a:solidFill>
                  <a:prstClr val="black"/>
                </a:solidFill>
                <a:latin typeface="Calibri Light"/>
                <a:ea typeface="微软雅黑" panose="020B0503020204020204" pitchFamily="34" charset="-122"/>
              </a:rPr>
              <a:t>development of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微软雅黑" panose="020B0503020204020204" pitchFamily="34" charset="-122"/>
                <a:cs typeface="+mn-cs"/>
              </a:rPr>
              <a:t>electrification, intelligence and mobility-sharing,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微软雅黑" panose="020B0503020204020204" pitchFamily="34" charset="-122"/>
                <a:cs typeface="+mn-cs"/>
              </a:rPr>
              <a:t> pave the way to a clean and beautiful future by promoting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微软雅黑" panose="020B0503020204020204" pitchFamily="34" charset="-122"/>
                <a:cs typeface="+mn-cs"/>
              </a:rPr>
              <a:t>innovative, green and sustainable development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微软雅黑" panose="020B0503020204020204" pitchFamily="34" charset="-122"/>
                <a:cs typeface="+mn-cs"/>
              </a:rPr>
              <a:t>. 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697EE24B-63EC-41CA-9142-9056494E0F0E}"/>
              </a:ext>
            </a:extLst>
          </p:cNvPr>
          <p:cNvSpPr txBox="1"/>
          <p:nvPr/>
        </p:nvSpPr>
        <p:spPr>
          <a:xfrm>
            <a:off x="3998196" y="1103489"/>
            <a:ext cx="755171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我谨代表万钢主席预祝本次国际会议取得圆满成功！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56C5856-5D68-4C35-A635-315C33238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292" y="1684546"/>
            <a:ext cx="1800493" cy="238388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11B0E05-63CC-4D67-9966-BE8A9D695DF1}"/>
              </a:ext>
            </a:extLst>
          </p:cNvPr>
          <p:cNvSpPr/>
          <p:nvPr/>
        </p:nvSpPr>
        <p:spPr>
          <a:xfrm>
            <a:off x="-14254" y="4204826"/>
            <a:ext cx="356158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   钢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Wan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Gang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全国政协副主席、中国科学技术协会主席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i="0" dirty="0">
                <a:solidFill>
                  <a:srgbClr val="000000"/>
                </a:solidFill>
                <a:effectLst/>
                <a:latin typeface="Linux Libertine"/>
              </a:rPr>
              <a:t>Vice Chairman 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Linux Libertine"/>
              </a:rPr>
              <a:t>of the Chinese People's Political Consultative Conference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i="0" dirty="0">
                <a:solidFill>
                  <a:srgbClr val="000000"/>
                </a:solidFill>
                <a:effectLst/>
                <a:latin typeface="Linux Libertine"/>
              </a:rPr>
              <a:t>Chairman 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Linux Libertine"/>
              </a:rPr>
              <a:t>of China Association for Science and Technology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弧形 61"/>
          <p:cNvSpPr/>
          <p:nvPr/>
        </p:nvSpPr>
        <p:spPr>
          <a:xfrm rot="15950774">
            <a:off x="2730131" y="3721063"/>
            <a:ext cx="4547673" cy="3014708"/>
          </a:xfrm>
          <a:prstGeom prst="arc">
            <a:avLst>
              <a:gd name="adj1" fmla="val 20661921"/>
              <a:gd name="adj2" fmla="val 6322285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内容占位符 3">
            <a:extLst>
              <a:ext uri="{FF2B5EF4-FFF2-40B4-BE49-F238E27FC236}">
                <a16:creationId xmlns:a16="http://schemas.microsoft.com/office/drawing/2014/main" xmlns="" id="{A7F4E33D-7A9A-4492-8F29-A8DA602DD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6" t="3389" r="4459" b="6540"/>
          <a:stretch>
            <a:fillRect/>
          </a:stretch>
        </p:blipFill>
        <p:spPr>
          <a:xfrm>
            <a:off x="568437" y="929672"/>
            <a:ext cx="10908839" cy="5643874"/>
          </a:xfr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F53AC463-D270-4126-9E24-91BCFA835399}"/>
              </a:ext>
            </a:extLst>
          </p:cNvPr>
          <p:cNvSpPr/>
          <p:nvPr/>
        </p:nvSpPr>
        <p:spPr>
          <a:xfrm>
            <a:off x="659371" y="1351549"/>
            <a:ext cx="2094864" cy="567335"/>
          </a:xfrm>
          <a:prstGeom prst="rect">
            <a:avLst/>
          </a:prstGeom>
          <a:solidFill>
            <a:srgbClr val="132133"/>
          </a:solidFill>
          <a:ln>
            <a:solidFill>
              <a:srgbClr val="1321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Satellite Communications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E10CE849-961B-4E12-801C-E70125DF2F75}"/>
              </a:ext>
            </a:extLst>
          </p:cNvPr>
          <p:cNvSpPr/>
          <p:nvPr/>
        </p:nvSpPr>
        <p:spPr>
          <a:xfrm>
            <a:off x="659997" y="2085454"/>
            <a:ext cx="2094865" cy="485775"/>
          </a:xfrm>
          <a:prstGeom prst="rect">
            <a:avLst/>
          </a:prstGeom>
          <a:solidFill>
            <a:srgbClr val="132133"/>
          </a:solidFill>
          <a:ln>
            <a:solidFill>
              <a:srgbClr val="1321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Roadbase Communications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C28BAA37-F2DD-4D93-A593-3EBC70581785}"/>
              </a:ext>
            </a:extLst>
          </p:cNvPr>
          <p:cNvSpPr/>
          <p:nvPr/>
        </p:nvSpPr>
        <p:spPr>
          <a:xfrm>
            <a:off x="8682930" y="5674524"/>
            <a:ext cx="2083528" cy="878210"/>
          </a:xfrm>
          <a:prstGeom prst="rect">
            <a:avLst/>
          </a:prstGeom>
          <a:solidFill>
            <a:srgbClr val="C5DDCF"/>
          </a:solidFill>
          <a:ln>
            <a:solidFill>
              <a:srgbClr val="1321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Highway Smart Driving</a:t>
            </a:r>
            <a:endParaRPr 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弧形 41">
            <a:extLst>
              <a:ext uri="{FF2B5EF4-FFF2-40B4-BE49-F238E27FC236}">
                <a16:creationId xmlns:a16="http://schemas.microsoft.com/office/drawing/2014/main" xmlns="" id="{77C66DA2-64EF-49E6-B383-903F40046BA3}"/>
              </a:ext>
            </a:extLst>
          </p:cNvPr>
          <p:cNvSpPr/>
          <p:nvPr/>
        </p:nvSpPr>
        <p:spPr>
          <a:xfrm rot="10378912" flipH="1">
            <a:off x="10788437" y="3892472"/>
            <a:ext cx="545442" cy="393206"/>
          </a:xfrm>
          <a:prstGeom prst="arc">
            <a:avLst>
              <a:gd name="adj1" fmla="val 16200000"/>
              <a:gd name="adj2" fmla="val 986755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弧形 42">
            <a:extLst>
              <a:ext uri="{FF2B5EF4-FFF2-40B4-BE49-F238E27FC236}">
                <a16:creationId xmlns:a16="http://schemas.microsoft.com/office/drawing/2014/main" xmlns="" id="{B13D998B-9302-462F-B3E4-DCB783FFB782}"/>
              </a:ext>
            </a:extLst>
          </p:cNvPr>
          <p:cNvSpPr/>
          <p:nvPr/>
        </p:nvSpPr>
        <p:spPr>
          <a:xfrm rot="9658001" flipH="1">
            <a:off x="10624520" y="3804463"/>
            <a:ext cx="545442" cy="393206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弧形 43">
            <a:extLst>
              <a:ext uri="{FF2B5EF4-FFF2-40B4-BE49-F238E27FC236}">
                <a16:creationId xmlns:a16="http://schemas.microsoft.com/office/drawing/2014/main" xmlns="" id="{D8ABEC7C-2A3C-48BE-A6F1-BACC6A24ABDB}"/>
              </a:ext>
            </a:extLst>
          </p:cNvPr>
          <p:cNvSpPr/>
          <p:nvPr/>
        </p:nvSpPr>
        <p:spPr>
          <a:xfrm rot="10800000" flipH="1">
            <a:off x="10525762" y="3721378"/>
            <a:ext cx="484006" cy="392094"/>
          </a:xfrm>
          <a:prstGeom prst="arc">
            <a:avLst>
              <a:gd name="adj1" fmla="val 16933277"/>
              <a:gd name="adj2" fmla="val 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4616DD33-EED0-4DF7-B236-514521BD0778}"/>
              </a:ext>
            </a:extLst>
          </p:cNvPr>
          <p:cNvSpPr/>
          <p:nvPr/>
        </p:nvSpPr>
        <p:spPr>
          <a:xfrm>
            <a:off x="8319628" y="4105152"/>
            <a:ext cx="1996734" cy="878210"/>
          </a:xfrm>
          <a:prstGeom prst="rect">
            <a:avLst/>
          </a:prstGeom>
          <a:solidFill>
            <a:srgbClr val="C5DDCF"/>
          </a:solidFill>
          <a:ln>
            <a:solidFill>
              <a:srgbClr val="1321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Unstructured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Road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Smart Driving</a:t>
            </a:r>
            <a:endParaRPr 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xmlns="" id="{BAA13B11-3650-497B-8E9A-D470580603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482" b="581"/>
          <a:stretch>
            <a:fillRect/>
          </a:stretch>
        </p:blipFill>
        <p:spPr>
          <a:xfrm>
            <a:off x="3678024" y="4337650"/>
            <a:ext cx="186721" cy="288227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xmlns="" id="{19CA80A8-D7FE-4BA6-A5C3-8A0469BA5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60" t="36351" r="50726" b="34250"/>
          <a:stretch>
            <a:fillRect/>
          </a:stretch>
        </p:blipFill>
        <p:spPr>
          <a:xfrm>
            <a:off x="2198359" y="5130408"/>
            <a:ext cx="363628" cy="382303"/>
          </a:xfrm>
          <a:prstGeom prst="rect">
            <a:avLst/>
          </a:prstGeom>
        </p:spPr>
      </p:pic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xmlns="" id="{0411E928-0E2C-409B-B24B-5DBB0521E2A7}"/>
              </a:ext>
            </a:extLst>
          </p:cNvPr>
          <p:cNvCxnSpPr/>
          <p:nvPr/>
        </p:nvCxnSpPr>
        <p:spPr>
          <a:xfrm>
            <a:off x="1575938" y="5327673"/>
            <a:ext cx="304764" cy="14718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xmlns="" id="{3DD6197E-A70B-43BC-8A09-4246A24DE9D3}"/>
              </a:ext>
            </a:extLst>
          </p:cNvPr>
          <p:cNvCxnSpPr/>
          <p:nvPr/>
        </p:nvCxnSpPr>
        <p:spPr>
          <a:xfrm>
            <a:off x="1490551" y="5377208"/>
            <a:ext cx="304764" cy="14718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xmlns="" id="{1F6FD5A0-A1AD-4FBB-8754-DD3509DE57C7}"/>
              </a:ext>
            </a:extLst>
          </p:cNvPr>
          <p:cNvCxnSpPr/>
          <p:nvPr/>
        </p:nvCxnSpPr>
        <p:spPr>
          <a:xfrm>
            <a:off x="1398895" y="5421008"/>
            <a:ext cx="304764" cy="14718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xmlns="" id="{B651BD10-E2C5-4DD4-8953-A849BBD310CF}"/>
              </a:ext>
            </a:extLst>
          </p:cNvPr>
          <p:cNvCxnSpPr/>
          <p:nvPr/>
        </p:nvCxnSpPr>
        <p:spPr>
          <a:xfrm>
            <a:off x="1302995" y="5468314"/>
            <a:ext cx="304764" cy="14718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1642B589-8084-4ECF-840A-D10140FEC753}"/>
              </a:ext>
            </a:extLst>
          </p:cNvPr>
          <p:cNvSpPr/>
          <p:nvPr/>
        </p:nvSpPr>
        <p:spPr>
          <a:xfrm>
            <a:off x="714518" y="5505601"/>
            <a:ext cx="2073282" cy="694224"/>
          </a:xfrm>
          <a:prstGeom prst="rect">
            <a:avLst/>
          </a:prstGeom>
          <a:solidFill>
            <a:srgbClr val="132133"/>
          </a:solidFill>
          <a:ln>
            <a:solidFill>
              <a:srgbClr val="1321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Human-Vehicle-Road Collaborated Control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5EC8858A-ED50-424C-8F88-1C3775E2BB9B}"/>
              </a:ext>
            </a:extLst>
          </p:cNvPr>
          <p:cNvSpPr/>
          <p:nvPr/>
        </p:nvSpPr>
        <p:spPr>
          <a:xfrm>
            <a:off x="2932105" y="2135098"/>
            <a:ext cx="2924471" cy="760611"/>
          </a:xfrm>
          <a:prstGeom prst="rect">
            <a:avLst/>
          </a:prstGeom>
          <a:solidFill>
            <a:srgbClr val="FFC000"/>
          </a:solidFill>
          <a:ln>
            <a:solidFill>
              <a:srgbClr val="1321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Cloud Control Intelligence</a:t>
            </a:r>
            <a:endParaRPr 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586F29A0-9B1E-46FC-979D-36A7259E4EEE}"/>
              </a:ext>
            </a:extLst>
          </p:cNvPr>
          <p:cNvSpPr/>
          <p:nvPr/>
        </p:nvSpPr>
        <p:spPr>
          <a:xfrm>
            <a:off x="1904021" y="3301925"/>
            <a:ext cx="1272698" cy="808100"/>
          </a:xfrm>
          <a:prstGeom prst="rect">
            <a:avLst/>
          </a:prstGeom>
          <a:solidFill>
            <a:srgbClr val="FFC000"/>
          </a:solidFill>
          <a:ln>
            <a:solidFill>
              <a:srgbClr val="1321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Swarm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Intelligence</a:t>
            </a:r>
            <a:endParaRPr 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4266ECCC-6547-4E3D-82F4-E0FCBAAA6D3B}"/>
              </a:ext>
            </a:extLst>
          </p:cNvPr>
          <p:cNvSpPr/>
          <p:nvPr/>
        </p:nvSpPr>
        <p:spPr>
          <a:xfrm>
            <a:off x="5128659" y="5882126"/>
            <a:ext cx="1272698" cy="670608"/>
          </a:xfrm>
          <a:prstGeom prst="rect">
            <a:avLst/>
          </a:prstGeom>
          <a:solidFill>
            <a:srgbClr val="FFC000"/>
          </a:solidFill>
          <a:ln>
            <a:solidFill>
              <a:srgbClr val="1321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Hybrid Intelligence</a:t>
            </a:r>
            <a:endParaRPr 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弧形 57">
            <a:extLst>
              <a:ext uri="{FF2B5EF4-FFF2-40B4-BE49-F238E27FC236}">
                <a16:creationId xmlns:a16="http://schemas.microsoft.com/office/drawing/2014/main" xmlns="" id="{E4DC89BD-9792-449A-8BFC-A14F336EB9CE}"/>
              </a:ext>
            </a:extLst>
          </p:cNvPr>
          <p:cNvSpPr/>
          <p:nvPr/>
        </p:nvSpPr>
        <p:spPr>
          <a:xfrm rot="4037399" flipH="1">
            <a:off x="2260879" y="2753263"/>
            <a:ext cx="1931524" cy="2148863"/>
          </a:xfrm>
          <a:prstGeom prst="arc">
            <a:avLst>
              <a:gd name="adj1" fmla="val 18940412"/>
              <a:gd name="adj2" fmla="val 2226051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xmlns="" id="{2BB69249-1874-4AAF-A04F-63B31C497B48}"/>
              </a:ext>
            </a:extLst>
          </p:cNvPr>
          <p:cNvCxnSpPr/>
          <p:nvPr/>
        </p:nvCxnSpPr>
        <p:spPr>
          <a:xfrm flipH="1">
            <a:off x="2156304" y="3227792"/>
            <a:ext cx="211242" cy="21474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弧形 64">
            <a:extLst>
              <a:ext uri="{FF2B5EF4-FFF2-40B4-BE49-F238E27FC236}">
                <a16:creationId xmlns:a16="http://schemas.microsoft.com/office/drawing/2014/main" xmlns="" id="{5871C525-1801-4450-9AFF-620F6FDA5041}"/>
              </a:ext>
            </a:extLst>
          </p:cNvPr>
          <p:cNvSpPr/>
          <p:nvPr/>
        </p:nvSpPr>
        <p:spPr>
          <a:xfrm>
            <a:off x="3567594" y="2925596"/>
            <a:ext cx="1916474" cy="905260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xmlns="" id="{068E79D2-E962-418E-95D9-9BF9C4A2C7C3}"/>
              </a:ext>
            </a:extLst>
          </p:cNvPr>
          <p:cNvCxnSpPr/>
          <p:nvPr/>
        </p:nvCxnSpPr>
        <p:spPr>
          <a:xfrm>
            <a:off x="5572620" y="3335165"/>
            <a:ext cx="46620" cy="22490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弧形 70">
            <a:extLst>
              <a:ext uri="{FF2B5EF4-FFF2-40B4-BE49-F238E27FC236}">
                <a16:creationId xmlns:a16="http://schemas.microsoft.com/office/drawing/2014/main" xmlns="" id="{157ABC39-E777-4A0C-9415-F4129585C6E5}"/>
              </a:ext>
            </a:extLst>
          </p:cNvPr>
          <p:cNvSpPr/>
          <p:nvPr/>
        </p:nvSpPr>
        <p:spPr>
          <a:xfrm rot="15950774">
            <a:off x="952593" y="4571707"/>
            <a:ext cx="1065683" cy="1039828"/>
          </a:xfrm>
          <a:prstGeom prst="arc">
            <a:avLst>
              <a:gd name="adj1" fmla="val 15892324"/>
              <a:gd name="adj2" fmla="val 317016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弧形 71">
            <a:extLst>
              <a:ext uri="{FF2B5EF4-FFF2-40B4-BE49-F238E27FC236}">
                <a16:creationId xmlns:a16="http://schemas.microsoft.com/office/drawing/2014/main" xmlns="" id="{EEC25F12-EFE8-44ED-B5FD-AA7DF1C9AF97}"/>
              </a:ext>
            </a:extLst>
          </p:cNvPr>
          <p:cNvSpPr/>
          <p:nvPr/>
        </p:nvSpPr>
        <p:spPr>
          <a:xfrm rot="15950774">
            <a:off x="1991503" y="4222297"/>
            <a:ext cx="1065683" cy="1039828"/>
          </a:xfrm>
          <a:prstGeom prst="arc">
            <a:avLst>
              <a:gd name="adj1" fmla="val 15892324"/>
              <a:gd name="adj2" fmla="val 317016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弧形 72">
            <a:extLst>
              <a:ext uri="{FF2B5EF4-FFF2-40B4-BE49-F238E27FC236}">
                <a16:creationId xmlns:a16="http://schemas.microsoft.com/office/drawing/2014/main" xmlns="" id="{52D3D93D-0773-4300-B2EE-EDA221F01A79}"/>
              </a:ext>
            </a:extLst>
          </p:cNvPr>
          <p:cNvSpPr/>
          <p:nvPr/>
        </p:nvSpPr>
        <p:spPr>
          <a:xfrm rot="15950774">
            <a:off x="2827032" y="3986462"/>
            <a:ext cx="2936961" cy="584572"/>
          </a:xfrm>
          <a:prstGeom prst="arc">
            <a:avLst>
              <a:gd name="adj1" fmla="val 21262180"/>
              <a:gd name="adj2" fmla="val 6762434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弧形 73">
            <a:extLst>
              <a:ext uri="{FF2B5EF4-FFF2-40B4-BE49-F238E27FC236}">
                <a16:creationId xmlns:a16="http://schemas.microsoft.com/office/drawing/2014/main" xmlns="" id="{B95B055B-BBD1-4035-8E79-54A5B8EAC045}"/>
              </a:ext>
            </a:extLst>
          </p:cNvPr>
          <p:cNvSpPr/>
          <p:nvPr/>
        </p:nvSpPr>
        <p:spPr>
          <a:xfrm rot="15950774">
            <a:off x="2730131" y="3721063"/>
            <a:ext cx="4547673" cy="3014708"/>
          </a:xfrm>
          <a:prstGeom prst="arc">
            <a:avLst>
              <a:gd name="adj1" fmla="val 20661921"/>
              <a:gd name="adj2" fmla="val 6322285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xmlns="" id="{98D47958-2D75-438C-96AB-68F822C7A6BA}"/>
              </a:ext>
            </a:extLst>
          </p:cNvPr>
          <p:cNvCxnSpPr/>
          <p:nvPr/>
        </p:nvCxnSpPr>
        <p:spPr>
          <a:xfrm>
            <a:off x="4628137" y="4213351"/>
            <a:ext cx="961" cy="2553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>
            <a:extLst>
              <a:ext uri="{FF2B5EF4-FFF2-40B4-BE49-F238E27FC236}">
                <a16:creationId xmlns:a16="http://schemas.microsoft.com/office/drawing/2014/main" xmlns="" id="{B604E421-7AE9-4D69-ACAF-4623C5D49F19}"/>
              </a:ext>
            </a:extLst>
          </p:cNvPr>
          <p:cNvCxnSpPr/>
          <p:nvPr/>
        </p:nvCxnSpPr>
        <p:spPr>
          <a:xfrm>
            <a:off x="6651779" y="5093775"/>
            <a:ext cx="961" cy="24713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>
            <a:extLst>
              <a:ext uri="{FF2B5EF4-FFF2-40B4-BE49-F238E27FC236}">
                <a16:creationId xmlns:a16="http://schemas.microsoft.com/office/drawing/2014/main" xmlns="" id="{6FCDC566-FACB-4D3C-AC56-1F47A275A79A}"/>
              </a:ext>
            </a:extLst>
          </p:cNvPr>
          <p:cNvSpPr/>
          <p:nvPr/>
        </p:nvSpPr>
        <p:spPr>
          <a:xfrm>
            <a:off x="5832466" y="4331464"/>
            <a:ext cx="2105323" cy="741499"/>
          </a:xfrm>
          <a:prstGeom prst="rect">
            <a:avLst/>
          </a:prstGeom>
          <a:solidFill>
            <a:srgbClr val="C5DDCF"/>
          </a:solidFill>
          <a:ln>
            <a:solidFill>
              <a:srgbClr val="1321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Urban Road Smart Driving</a:t>
            </a:r>
            <a:endParaRPr 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DCC5A8AD-3A31-4434-B58D-39BDA14985B3}"/>
              </a:ext>
            </a:extLst>
          </p:cNvPr>
          <p:cNvSpPr/>
          <p:nvPr/>
        </p:nvSpPr>
        <p:spPr>
          <a:xfrm>
            <a:off x="4267211" y="5003917"/>
            <a:ext cx="2339157" cy="670607"/>
          </a:xfrm>
          <a:prstGeom prst="rect">
            <a:avLst/>
          </a:prstGeom>
          <a:solidFill>
            <a:srgbClr val="132133"/>
          </a:solidFill>
          <a:ln>
            <a:solidFill>
              <a:srgbClr val="1321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All-Element Connected Perception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87ACD4D5-A12A-46FF-A11F-8E24D94F4890}"/>
              </a:ext>
            </a:extLst>
          </p:cNvPr>
          <p:cNvSpPr/>
          <p:nvPr/>
        </p:nvSpPr>
        <p:spPr>
          <a:xfrm>
            <a:off x="3866370" y="3294000"/>
            <a:ext cx="2146156" cy="879109"/>
          </a:xfrm>
          <a:prstGeom prst="rect">
            <a:avLst/>
          </a:prstGeom>
          <a:solidFill>
            <a:srgbClr val="132133"/>
          </a:solidFill>
          <a:ln>
            <a:solidFill>
              <a:srgbClr val="1321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Big Data Driven Swarm Decision-making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xmlns="" id="{DE8A6DBB-DB61-444F-9A46-FF15140DBBB7}"/>
              </a:ext>
            </a:extLst>
          </p:cNvPr>
          <p:cNvSpPr/>
          <p:nvPr/>
        </p:nvSpPr>
        <p:spPr>
          <a:xfrm>
            <a:off x="1819533" y="4604069"/>
            <a:ext cx="2563306" cy="754843"/>
          </a:xfrm>
          <a:prstGeom prst="rect">
            <a:avLst/>
          </a:prstGeom>
          <a:solidFill>
            <a:srgbClr val="132133"/>
          </a:solidFill>
          <a:ln>
            <a:solidFill>
              <a:srgbClr val="1321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Human-Vehicle-Road Interaction Recognition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22">
            <a:extLst>
              <a:ext uri="{FF2B5EF4-FFF2-40B4-BE49-F238E27FC236}">
                <a16:creationId xmlns:a16="http://schemas.microsoft.com/office/drawing/2014/main" xmlns="" id="{F3324EFC-C22E-4F90-82E2-8DB2A8686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654" y="1035936"/>
            <a:ext cx="71767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r" eaLnBrk="1" hangingPunct="1">
              <a:buClr>
                <a:schemeClr val="accent4">
                  <a:lumMod val="50000"/>
                </a:schemeClr>
              </a:buClr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Future Smart Mobility Ecosystem based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on ICV with New Generation AI</a:t>
            </a:r>
          </a:p>
        </p:txBody>
      </p:sp>
      <p:sp>
        <p:nvSpPr>
          <p:cNvPr id="52" name="标题 1">
            <a:extLst>
              <a:ext uri="{FF2B5EF4-FFF2-40B4-BE49-F238E27FC236}">
                <a16:creationId xmlns:a16="http://schemas.microsoft.com/office/drawing/2014/main" xmlns="" id="{9B2F1936-E329-44BF-823B-1ED6170D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641"/>
            <a:ext cx="11856640" cy="461665"/>
          </a:xfrm>
        </p:spPr>
        <p:txBody>
          <a:bodyPr lIns="0" rIns="0"/>
          <a:lstStyle/>
          <a:p>
            <a:r>
              <a:rPr lang="en-US" altLang="zh-CN" sz="2400" dirty="0"/>
              <a:t>ICV Solution Contributes to Future Low-carbon Mobility Ecosystem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051221300"/>
      </p:ext>
    </p:extLst>
  </p:cSld>
  <p:clrMapOvr>
    <a:masterClrMapping/>
  </p:clrMapOvr>
  <p:transition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查看源图像">
            <a:extLst>
              <a:ext uri="{FF2B5EF4-FFF2-40B4-BE49-F238E27FC236}">
                <a16:creationId xmlns:a16="http://schemas.microsoft.com/office/drawing/2014/main" xmlns="" id="{7E61F3EE-7671-419C-BB01-F3B0B26A3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84" t="15000" r="184" b="-2063"/>
          <a:stretch/>
        </p:blipFill>
        <p:spPr bwMode="auto">
          <a:xfrm>
            <a:off x="9168363" y="1682546"/>
            <a:ext cx="2688277" cy="117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查看源图像">
            <a:extLst>
              <a:ext uri="{FF2B5EF4-FFF2-40B4-BE49-F238E27FC236}">
                <a16:creationId xmlns:a16="http://schemas.microsoft.com/office/drawing/2014/main" xmlns="" id="{8DEC90B1-537B-491B-AEFF-673282B6C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1005" y="1547585"/>
            <a:ext cx="278501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DC14C1D-8642-4D7A-A964-D299DDFAC058}"/>
              </a:ext>
            </a:extLst>
          </p:cNvPr>
          <p:cNvSpPr txBox="1"/>
          <p:nvPr/>
        </p:nvSpPr>
        <p:spPr>
          <a:xfrm>
            <a:off x="6364976" y="1269090"/>
            <a:ext cx="7084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b="1" i="0" u="none" strike="noStrike" baseline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2030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14E795A7-89D2-4EC7-9C3B-3CD19F4D48B3}"/>
              </a:ext>
            </a:extLst>
          </p:cNvPr>
          <p:cNvSpPr txBox="1"/>
          <p:nvPr/>
        </p:nvSpPr>
        <p:spPr>
          <a:xfrm>
            <a:off x="9313642" y="1269090"/>
            <a:ext cx="7084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600" b="1" i="0" u="none" strike="noStrike" baseline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2060</a:t>
            </a:r>
            <a:endParaRPr lang="zh-CN" altLang="en-US" dirty="0"/>
          </a:p>
        </p:txBody>
      </p:sp>
      <p:pic>
        <p:nvPicPr>
          <p:cNvPr id="9" name="Picture 2" descr="中国国家主席习近平于2020年9月22日通过视频在第75届联合国大会一般性辩论上讲话。">
            <a:extLst>
              <a:ext uri="{FF2B5EF4-FFF2-40B4-BE49-F238E27FC236}">
                <a16:creationId xmlns:a16="http://schemas.microsoft.com/office/drawing/2014/main" xmlns="" id="{5ACEE70F-E715-4A99-9077-DE0EF3900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00" y="1268760"/>
            <a:ext cx="2662208" cy="169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57E95F48-30C8-4F42-AC7A-236F14B32377}"/>
              </a:ext>
            </a:extLst>
          </p:cNvPr>
          <p:cNvSpPr txBox="1"/>
          <p:nvPr/>
        </p:nvSpPr>
        <p:spPr>
          <a:xfrm>
            <a:off x="55961" y="3316296"/>
            <a:ext cx="8344296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0" dirty="0">
                <a:solidFill>
                  <a:srgbClr val="4A4A4A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“</a:t>
            </a:r>
            <a:r>
              <a:rPr lang="en-US" altLang="zh-CN" b="1" i="1" dirty="0">
                <a:solidFill>
                  <a:srgbClr val="4A4A4A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Technology Roadmap for Energy Saving and New Energy Vehicles V2.0</a:t>
            </a:r>
            <a:r>
              <a:rPr lang="en-US" altLang="zh-CN" b="0" i="0" dirty="0">
                <a:solidFill>
                  <a:srgbClr val="4A4A4A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4A4A4A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4A4A4A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2028</a:t>
            </a:r>
            <a:r>
              <a:rPr lang="en-US" altLang="zh-CN" dirty="0">
                <a:solidFill>
                  <a:srgbClr val="4A4A4A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 Achieve carbon emission peak in auto industry, 2 years ahead of the national carbon emission commitment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4A4A4A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2035</a:t>
            </a:r>
            <a:r>
              <a:rPr lang="en-US" altLang="zh-CN" dirty="0">
                <a:solidFill>
                  <a:srgbClr val="4A4A4A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 Reduce carbon emission more than 20% of peak value</a:t>
            </a:r>
            <a:r>
              <a:rPr lang="zh-CN" altLang="en-US" dirty="0">
                <a:solidFill>
                  <a:srgbClr val="4A4A4A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zh-CN" dirty="0">
              <a:solidFill>
                <a:srgbClr val="4A4A4A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4A4A4A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2050</a:t>
            </a:r>
            <a:r>
              <a:rPr lang="en-US" altLang="zh-CN" dirty="0">
                <a:solidFill>
                  <a:srgbClr val="4A4A4A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 zero carbon emission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4A4A4A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2060</a:t>
            </a:r>
            <a:r>
              <a:rPr lang="en-US" altLang="zh-CN" dirty="0">
                <a:solidFill>
                  <a:srgbClr val="4A4A4A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 carbon neutrality</a:t>
            </a:r>
            <a:endParaRPr lang="zh-CN" altLang="en-US" dirty="0">
              <a:solidFill>
                <a:srgbClr val="4A4A4A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2" name="图片 11" descr="图形用户界面, 文本, 应用程序&#10;&#10;描述已自动生成">
            <a:extLst>
              <a:ext uri="{FF2B5EF4-FFF2-40B4-BE49-F238E27FC236}">
                <a16:creationId xmlns:a16="http://schemas.microsoft.com/office/drawing/2014/main" xmlns="" id="{8C861FC0-F949-421D-9CE6-32F215B7D2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6320" y="3178671"/>
            <a:ext cx="2794525" cy="345638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2BFE4B00-E25E-4A23-9467-14974803C554}"/>
              </a:ext>
            </a:extLst>
          </p:cNvPr>
          <p:cNvSpPr txBox="1"/>
          <p:nvPr/>
        </p:nvSpPr>
        <p:spPr>
          <a:xfrm>
            <a:off x="2990880" y="1260773"/>
            <a:ext cx="3034743" cy="16997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zh-CN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China is willing to contribute more to the fight against climate change, as it aims to bring carbon emissions to a peak </a:t>
            </a:r>
            <a:r>
              <a:rPr lang="en-US" altLang="zh-CN" sz="12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by</a:t>
            </a:r>
            <a:r>
              <a:rPr lang="en-US" altLang="zh-CN" sz="12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2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2030</a:t>
            </a:r>
            <a:r>
              <a:rPr lang="en-US" altLang="zh-CN" sz="1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and achieve carbon neutrality </a:t>
            </a:r>
            <a:r>
              <a:rPr lang="en-US" altLang="zh-CN" sz="12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by 2060 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with more aggressive policies and measures</a:t>
            </a: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ts val="600"/>
              </a:spcAft>
            </a:pPr>
            <a:r>
              <a:rPr lang="en-US" altLang="zh-CN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—— Chinese President Xi Jinping</a:t>
            </a:r>
            <a:endParaRPr lang="zh-CN" altLang="en-US" sz="1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xmlns="" id="{4F76BD5B-39E7-465E-A257-903E0473AEF3}"/>
              </a:ext>
            </a:extLst>
          </p:cNvPr>
          <p:cNvSpPr txBox="1">
            <a:spLocks/>
          </p:cNvSpPr>
          <p:nvPr/>
        </p:nvSpPr>
        <p:spPr bwMode="auto">
          <a:xfrm>
            <a:off x="364516" y="200253"/>
            <a:ext cx="11827484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 b="1" kern="1200" spc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200" dirty="0">
                <a:highlight>
                  <a:srgbClr val="FFFFFF"/>
                </a:highlight>
              </a:rPr>
              <a:t>Timelines Towards Carbon Neutrality in Auto Industry in Technology Roadmap 2.0</a:t>
            </a:r>
            <a:endParaRPr lang="en-US" sz="2200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7871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CA63CDB-9664-4035-9B32-75D9D2B5B7C2}"/>
              </a:ext>
            </a:extLst>
          </p:cNvPr>
          <p:cNvSpPr/>
          <p:nvPr/>
        </p:nvSpPr>
        <p:spPr>
          <a:xfrm>
            <a:off x="0" y="5661248"/>
            <a:ext cx="12192000" cy="133314"/>
          </a:xfrm>
          <a:prstGeom prst="rect">
            <a:avLst/>
          </a:prstGeom>
          <a:solidFill>
            <a:srgbClr val="A71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E1027719-A409-4637-A036-03AEFB541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6B085-8FBC-4175-8297-0A9EB60C362D}" type="slidenum">
              <a:rPr lang="zh-CN" altLang="en-US" smtClean="0"/>
              <a:pPr>
                <a:defRPr/>
              </a:pPr>
              <a:t>12</a:t>
            </a:fld>
            <a:endParaRPr lang="zh-CN" altLang="en-US" dirty="0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xmlns="" id="{23FBD6DD-F31E-444A-888A-02CFF9BE0691}"/>
              </a:ext>
            </a:extLst>
          </p:cNvPr>
          <p:cNvSpPr/>
          <p:nvPr/>
        </p:nvSpPr>
        <p:spPr>
          <a:xfrm>
            <a:off x="983432" y="1916832"/>
            <a:ext cx="10434320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normalizeH="0" noProof="0" dirty="0">
                <a:ln w="0"/>
                <a:solidFill>
                  <a:srgbClr val="A7177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End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normalizeH="0" noProof="0" dirty="0">
                <a:ln w="0"/>
                <a:solidFill>
                  <a:srgbClr val="A7177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Thank You for Your Attention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1538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545E1AA-114B-45F8-AEEB-4EA4D57C74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025" y="150475"/>
            <a:ext cx="2592288" cy="105765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3FBD6DD-F31E-444A-888A-02CFF9BE0691}"/>
              </a:ext>
            </a:extLst>
          </p:cNvPr>
          <p:cNvSpPr/>
          <p:nvPr/>
        </p:nvSpPr>
        <p:spPr>
          <a:xfrm>
            <a:off x="20014" y="1916832"/>
            <a:ext cx="12113636" cy="1414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600" b="1" dirty="0">
                <a:ln w="0"/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New Energy and Intelligent Connected Vehicle </a:t>
            </a:r>
          </a:p>
          <a:p>
            <a:pPr lvl="0" algn="ctr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600" b="1" dirty="0">
                <a:ln w="0"/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Development in China </a:t>
            </a:r>
            <a:endParaRPr kumimoji="1" lang="zh-CN" altLang="en-US" sz="3600" b="1" i="0" u="none" strike="noStrike" kern="1200" cap="none" normalizeH="0" noProof="0" dirty="0">
              <a:ln w="0"/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92E78B1D-2DED-4045-BC45-0CA6A7C65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6B085-8FBC-4175-8297-0A9EB60C362D}" type="slidenum">
              <a:rPr lang="zh-CN" altLang="en-US" smtClean="0"/>
              <a:pPr>
                <a:defRPr/>
              </a:pPr>
              <a:t>2</a:t>
            </a:fld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F72BB23-690F-4A0E-BC3A-B384A491C52D}"/>
              </a:ext>
            </a:extLst>
          </p:cNvPr>
          <p:cNvSpPr/>
          <p:nvPr/>
        </p:nvSpPr>
        <p:spPr>
          <a:xfrm>
            <a:off x="10658963" y="149066"/>
            <a:ext cx="1166845" cy="1057655"/>
          </a:xfrm>
          <a:prstGeom prst="rect">
            <a:avLst/>
          </a:prstGeom>
          <a:solidFill>
            <a:srgbClr val="1E4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905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E685180-8DFB-4E5A-BB23-4B790915AE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biLevel thresh="25000"/>
          </a:blip>
          <a:stretch>
            <a:fillRect/>
          </a:stretch>
        </p:blipFill>
        <p:spPr>
          <a:xfrm>
            <a:off x="10750564" y="316995"/>
            <a:ext cx="1000115" cy="683569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275F0778-B5F5-4408-9A57-7702B8482F4C}"/>
              </a:ext>
            </a:extLst>
          </p:cNvPr>
          <p:cNvSpPr txBox="1">
            <a:spLocks noChangeArrowheads="1"/>
          </p:cNvSpPr>
          <p:nvPr/>
        </p:nvSpPr>
        <p:spPr>
          <a:xfrm>
            <a:off x="1199456" y="3840582"/>
            <a:ext cx="10225136" cy="2362200"/>
          </a:xfrm>
          <a:prstGeom prst="rect">
            <a:avLst/>
          </a:prstGeom>
        </p:spPr>
        <p:txBody>
          <a:bodyPr/>
          <a:lstStyle>
            <a:lvl1pPr marL="407839" indent="-407839" algn="l" defTabSz="10877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212" indent="-339978" algn="l" defTabSz="10877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584" indent="-272117" algn="l" defTabSz="10877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818" indent="-272117" algn="l" defTabSz="10877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052" indent="-272117" algn="l" defTabSz="10877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286" indent="-272117" algn="l" defTabSz="10877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519" indent="-272117" algn="l" defTabSz="10877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1" indent="-272117" algn="l" defTabSz="10877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315" indent="-272117" algn="l" defTabSz="10877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Keqiang LI</a:t>
            </a: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Professor,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School of Vehicle and Mobility, Tsinghua University</a:t>
            </a:r>
          </a:p>
          <a:p>
            <a:pPr marL="0" indent="0">
              <a:buNone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Chief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Scientist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China National Innovation Center for Intelligent and Connected Vehicles</a:t>
            </a:r>
          </a:p>
          <a:p>
            <a:pPr marL="0" indent="0">
              <a:buNone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Chairman of Expert Committee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CAICV (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hina Industry Innovation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lliance for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ICV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June 24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xmlns="" val="138474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图片 6"/>
          <p:cNvPicPr>
            <a:picLocks noChangeAspect="1"/>
          </p:cNvPicPr>
          <p:nvPr/>
        </p:nvPicPr>
        <p:blipFill>
          <a:blip r:embed="rId2" cstate="print"/>
          <a:srcRect l="37927" t="44611" r="7484" b="14067"/>
          <a:stretch>
            <a:fillRect/>
          </a:stretch>
        </p:blipFill>
        <p:spPr bwMode="auto">
          <a:xfrm>
            <a:off x="5310188" y="3428629"/>
            <a:ext cx="5357812" cy="292893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6876" y="1822079"/>
            <a:ext cx="3413125" cy="247173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5238751" y="1774453"/>
            <a:ext cx="5256213" cy="107791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在汽车发展的初期，曾经出现过汽车动力的多元化，</a:t>
            </a: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</a:t>
            </a: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多年后的今天，又出现了多元化。  国外专家估计，主流格局在</a:t>
            </a: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2030</a:t>
            </a: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年后会看出端倪，其中，中国的选择将发挥重大作用。</a:t>
            </a:r>
            <a:endParaRPr lang="en-US" altLang="zh-CN" sz="1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3910" name="图片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1" y="4357315"/>
            <a:ext cx="3656013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2" name="Picture 11" descr="C:\Users\lenovo\Desktop\图片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448" y="1424020"/>
            <a:ext cx="10333224" cy="598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7029087" y="2092640"/>
            <a:ext cx="1008112" cy="576064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26356" y="219600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HEV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26752" y="4057726"/>
            <a:ext cx="1008112" cy="288032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07702" y="404484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BEV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26752" y="5733455"/>
            <a:ext cx="977983" cy="624111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61036" y="580187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HFCV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62487" y="1634045"/>
            <a:ext cx="2129746" cy="1569660"/>
          </a:xfrm>
          <a:prstGeom prst="rect">
            <a:avLst/>
          </a:prstGeom>
          <a:solidFill>
            <a:srgbClr val="D6C3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Hybrid powertrain</a:t>
            </a:r>
          </a:p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 + Transmission +</a:t>
            </a:r>
          </a:p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Battery +</a:t>
            </a:r>
          </a:p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 +</a:t>
            </a:r>
          </a:p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control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62487" y="3423732"/>
            <a:ext cx="2129746" cy="1323439"/>
          </a:xfrm>
          <a:prstGeom prst="rect">
            <a:avLst/>
          </a:prstGeom>
          <a:solidFill>
            <a:srgbClr val="D6C3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Li-ion battery powertrain</a:t>
            </a:r>
          </a:p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Battery +</a:t>
            </a:r>
          </a:p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 +</a:t>
            </a:r>
          </a:p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control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04327" y="5131501"/>
            <a:ext cx="2087906" cy="1569660"/>
          </a:xfrm>
          <a:prstGeom prst="rect">
            <a:avLst/>
          </a:prstGeom>
          <a:solidFill>
            <a:srgbClr val="D6C3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fuel cell powertrain</a:t>
            </a:r>
          </a:p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Fuel cell +</a:t>
            </a:r>
          </a:p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Battery +</a:t>
            </a:r>
          </a:p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 +</a:t>
            </a:r>
          </a:p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control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8F11062B-2440-4482-9412-D7AEDC6843C8}"/>
              </a:ext>
            </a:extLst>
          </p:cNvPr>
          <p:cNvSpPr txBox="1"/>
          <p:nvPr/>
        </p:nvSpPr>
        <p:spPr>
          <a:xfrm>
            <a:off x="320874" y="932323"/>
            <a:ext cx="9447534" cy="369332"/>
          </a:xfrm>
          <a:prstGeom prst="rect">
            <a:avLst/>
          </a:prstGeom>
          <a:solidFill>
            <a:srgbClr val="F2F2F2">
              <a:lumMod val="95000"/>
            </a:srgbClr>
          </a:solidFill>
        </p:spPr>
        <p:txBody>
          <a:bodyPr wrap="square" anchor="ctr">
            <a:spAutoFit/>
          </a:bodyPr>
          <a:lstStyle>
            <a:defPPr>
              <a:defRPr lang="zh-CN"/>
            </a:defPPr>
            <a:lvl1pPr>
              <a:spcBef>
                <a:spcPts val="0"/>
              </a:spcBef>
              <a:spcAft>
                <a:spcPts val="0"/>
              </a:spcAft>
              <a:defRPr sz="1800" b="1" spc="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ctr">
              <a:defRPr sz="4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Platforms Adopting Various Electric Powertrain Technologies on Common Systems</a:t>
            </a:r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00C32A-FA58-46F6-B379-386FC239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640"/>
            <a:ext cx="11247040" cy="461665"/>
          </a:xfrm>
        </p:spPr>
        <p:txBody>
          <a:bodyPr/>
          <a:lstStyle/>
          <a:p>
            <a:r>
              <a:rPr lang="en-US" altLang="zh-CN" sz="2400" dirty="0"/>
              <a:t> NEV Research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Development Strategy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062356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792197C-6CCD-6D4D-A48B-E3C6BB022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微软雅黑" pitchFamily="34" charset="-122"/>
              </a:rPr>
              <a:t>Fast Growing NEV Market in China</a:t>
            </a:r>
            <a:endParaRPr kumimoji="1" lang="zh-CN" altLang="en-US" sz="2400" dirty="0">
              <a:solidFill>
                <a:schemeClr val="bg1"/>
              </a:solidFill>
              <a:ea typeface="Microsoft YaHei" panose="020B0503020204020204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12DA1B34-9EE2-344C-A6D1-836228152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02CD7A07-754B-5B49-8DD7-9A0549D34DE1}"/>
              </a:ext>
            </a:extLst>
          </p:cNvPr>
          <p:cNvSpPr/>
          <p:nvPr/>
        </p:nvSpPr>
        <p:spPr>
          <a:xfrm>
            <a:off x="479376" y="5598108"/>
            <a:ext cx="4628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NEV Sales and Market Penetration Rate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D449EB34-09C8-4486-BA8E-E1B83CA24A1F}"/>
              </a:ext>
            </a:extLst>
          </p:cNvPr>
          <p:cNvSpPr/>
          <p:nvPr/>
        </p:nvSpPr>
        <p:spPr>
          <a:xfrm>
            <a:off x="334724" y="1052736"/>
            <a:ext cx="11953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NEV annual sales: &gt;1 million</a:t>
            </a:r>
            <a:r>
              <a:rPr kumimoji="1" lang="zh-CN" altLang="en-US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in recent 3 years; NEV market share: over 5% in 2019 and 2020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NEV market: 75% BEV, 25% PHEV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Cumulatively, 5M NEVs on the road, accounting for 48% of global NEV</a:t>
            </a:r>
            <a:r>
              <a:rPr kumimoji="1" lang="zh-CN" altLang="en-US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population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1565A184-7F27-4F42-825B-F1B0978474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927" y="2394243"/>
            <a:ext cx="5079289" cy="3266135"/>
          </a:xfrm>
          <a:prstGeom prst="rect">
            <a:avLst/>
          </a:prstGeom>
        </p:spPr>
      </p:pic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xmlns="" id="{D74961A4-9A31-4E95-9D68-93375A2071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25264426"/>
              </p:ext>
            </p:extLst>
          </p:nvPr>
        </p:nvGraphicFramePr>
        <p:xfrm>
          <a:off x="5855642" y="2590990"/>
          <a:ext cx="5816600" cy="306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54D6315-16DB-4CC3-B39C-4F6AB63952B7}"/>
              </a:ext>
            </a:extLst>
          </p:cNvPr>
          <p:cNvSpPr/>
          <p:nvPr/>
        </p:nvSpPr>
        <p:spPr>
          <a:xfrm>
            <a:off x="7117460" y="5660378"/>
            <a:ext cx="4307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NEV Population in China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89800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042285" y="2692454"/>
            <a:ext cx="283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0" algn="just" fontAlgn="auto">
              <a:lnSpc>
                <a:spcPct val="100000"/>
              </a:lnSpc>
              <a:buFont typeface="Wingdings" panose="05000000000000000000" pitchFamily="2" charset="2"/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sz="1200" kern="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New battery </a:t>
            </a:r>
            <a:r>
              <a:rPr lang="en-US" altLang="zh-CN" sz="12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integration: </a:t>
            </a:r>
            <a:r>
              <a:rPr lang="en-US" altLang="zh-CN" sz="1200" b="1" kern="10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blade battery, CTP (cell-to-pack) </a:t>
            </a:r>
            <a:endParaRPr lang="zh-CN" altLang="zh-CN" sz="1200" b="1" kern="100" dirty="0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en-US" sz="1200" b="1" dirty="0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6913" y="902335"/>
            <a:ext cx="2771775" cy="17481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4280" y="3757930"/>
            <a:ext cx="2676525" cy="1990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29350" y="5783460"/>
            <a:ext cx="283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12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Power density of </a:t>
            </a:r>
            <a:r>
              <a:rPr lang="en-US" altLang="zh-CN" sz="12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the galvanic pile with the bipolar metal plate reaches </a:t>
            </a:r>
            <a:r>
              <a:rPr lang="en-US" altLang="zh-CN" sz="12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4.2kW/L</a:t>
            </a:r>
            <a:endParaRPr sz="1200" b="1" dirty="0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70987" y="5774630"/>
            <a:ext cx="283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12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Power density of the galvanic pile with the graphite bipolar plate </a:t>
            </a:r>
            <a:r>
              <a:rPr lang="en-US" altLang="zh-CN" sz="12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amounts to </a:t>
            </a:r>
            <a:r>
              <a:rPr lang="en-US" altLang="zh-CN" sz="1200" b="1" dirty="0">
                <a:solidFill>
                  <a:srgbClr val="FF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2.2 kW/L</a:t>
            </a:r>
            <a:endParaRPr sz="1200" b="1" dirty="0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1" name="图片 10" descr="2019_05_30_63a6017e77734912a4dad958c9fb70bd[1]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57030" y="3767455"/>
            <a:ext cx="2698750" cy="1998345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184785" y="3578989"/>
            <a:ext cx="1196657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13" name="直接连接符 12"/>
          <p:cNvCxnSpPr/>
          <p:nvPr/>
        </p:nvCxnSpPr>
        <p:spPr>
          <a:xfrm>
            <a:off x="6145890" y="911551"/>
            <a:ext cx="0" cy="55816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ysDot"/>
            <a:round/>
            <a:headEnd type="none" w="med" len="med"/>
            <a:tailEnd type="none" w="med" len="med"/>
          </a:ln>
        </p:spPr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123" y="886847"/>
            <a:ext cx="2692400" cy="175133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40001" y="2730554"/>
            <a:ext cx="264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EV-dedicated Platform: all-aluminum, lightweight</a:t>
            </a:r>
            <a:endParaRPr lang="zh-CN" sz="1200" b="1" dirty="0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39885" y="896620"/>
            <a:ext cx="2698750" cy="174752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84900" y="896620"/>
            <a:ext cx="2851150" cy="175387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523990" y="2580640"/>
            <a:ext cx="5361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kern="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Next Generation Battery: Energy density </a:t>
            </a:r>
            <a:r>
              <a:rPr lang="en-US" altLang="zh-CN" sz="1200" b="1" kern="10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&gt;400Wh</a:t>
            </a:r>
            <a:r>
              <a:rPr lang="en-US" altLang="zh-CN" sz="1200" b="1" kern="100" dirty="0">
                <a:solidFill>
                  <a:srgbClr val="FF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/g</a:t>
            </a:r>
            <a:r>
              <a:rPr lang="en-US" altLang="zh-CN" sz="1200" kern="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en-US" altLang="zh-CN" sz="12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rich lithium manganese base new anode materials: </a:t>
            </a:r>
            <a:r>
              <a:rPr lang="en-US" altLang="zh-CN" sz="1200" b="1" kern="10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400mAh/g </a:t>
            </a:r>
          </a:p>
          <a:p>
            <a:pPr algn="just"/>
            <a:r>
              <a:rPr lang="en-US" altLang="zh-CN" sz="12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Si/C negative electrode materials: </a:t>
            </a:r>
            <a:r>
              <a:rPr lang="en-US" altLang="zh-CN" sz="1200" b="1" kern="10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1600mAh/g</a:t>
            </a:r>
            <a:endParaRPr lang="zh-CN" altLang="zh-CN" sz="1200" kern="100" dirty="0"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ct val="100000"/>
              </a:lnSpc>
              <a:buFont typeface="Wingdings" panose="05000000000000000000" pitchFamily="2" charset="2"/>
              <a:buNone/>
            </a:pPr>
            <a:endParaRPr lang="zh-CN" altLang="en-US" sz="1200" b="1" dirty="0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85795" y="3757930"/>
            <a:ext cx="2693035" cy="199072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964180" y="5759719"/>
            <a:ext cx="3201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b="1" kern="10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“three-in-one” drive unit</a:t>
            </a:r>
            <a:r>
              <a:rPr lang="zh-CN" altLang="en-US" sz="1200" b="1" kern="10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1200" kern="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en-US" altLang="zh-CN" sz="1200" kern="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fficiency reaches 97%, noise level in full operation less than 80dB</a:t>
            </a:r>
            <a:endParaRPr lang="zh-CN" altLang="zh-CN" sz="1200" kern="1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indent="0" algn="just">
              <a:buFont typeface="Wingdings" panose="05000000000000000000" pitchFamily="2" charset="2"/>
              <a:buNone/>
            </a:pPr>
            <a:endParaRPr sz="1200" dirty="0">
              <a:latin typeface="Microsoft YaHei UI" panose="020B0503020204020204" pitchFamily="34" charset="-122"/>
              <a:ea typeface="Microsoft YaHei UI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38126" y="5748655"/>
            <a:ext cx="283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kern="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Power density of the drive motor exceeds</a:t>
            </a:r>
            <a:r>
              <a:rPr lang="en-US" altLang="zh-CN" sz="1200" b="1" kern="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200" b="1" kern="100" dirty="0">
                <a:solidFill>
                  <a:srgbClr val="FF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5kW/kg</a:t>
            </a:r>
            <a:endParaRPr lang="zh-CN" altLang="zh-CN" sz="1200" kern="100" dirty="0">
              <a:solidFill>
                <a:srgbClr val="FF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en-US" altLang="zh-CN" sz="1200" b="1" dirty="0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8125" y="3749675"/>
            <a:ext cx="2836545" cy="199898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520E748-166D-4D89-A25F-B3880648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640"/>
            <a:ext cx="11247040" cy="461665"/>
          </a:xfrm>
        </p:spPr>
        <p:txBody>
          <a:bodyPr/>
          <a:lstStyle/>
          <a:p>
            <a:r>
              <a:rPr lang="en-US" altLang="zh-CN" sz="2400" dirty="0"/>
              <a:t>Progress of Key NEV</a:t>
            </a:r>
            <a:r>
              <a:rPr lang="zh-CN" altLang="en-US" sz="2400" dirty="0"/>
              <a:t> </a:t>
            </a:r>
            <a:r>
              <a:rPr lang="en-US" altLang="zh-CN" sz="2400" dirty="0"/>
              <a:t>Technologies</a:t>
            </a:r>
            <a:endParaRPr lang="zh-CN" altLang="en-US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2DEC1E37-ADB9-4409-882D-0A479CE9562A}"/>
              </a:ext>
            </a:extLst>
          </p:cNvPr>
          <p:cNvSpPr txBox="1"/>
          <p:nvPr/>
        </p:nvSpPr>
        <p:spPr>
          <a:xfrm>
            <a:off x="2237760" y="3159651"/>
            <a:ext cx="137730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/>
              <a:t>Integration</a:t>
            </a:r>
            <a:endParaRPr lang="zh-CN" altLang="en-US" b="1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CF3BDC0B-D07B-4946-95E6-C1E3C7416BF4}"/>
              </a:ext>
            </a:extLst>
          </p:cNvPr>
          <p:cNvSpPr txBox="1"/>
          <p:nvPr/>
        </p:nvSpPr>
        <p:spPr>
          <a:xfrm>
            <a:off x="8676721" y="3159651"/>
            <a:ext cx="979755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/>
              <a:t>Battery</a:t>
            </a:r>
            <a:endParaRPr lang="zh-CN" altLang="en-US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C13BE793-5190-4690-87DF-AF6314F2AF15}"/>
              </a:ext>
            </a:extLst>
          </p:cNvPr>
          <p:cNvSpPr txBox="1"/>
          <p:nvPr/>
        </p:nvSpPr>
        <p:spPr>
          <a:xfrm>
            <a:off x="2263943" y="6406050"/>
            <a:ext cx="82586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/>
              <a:t>Motor</a:t>
            </a:r>
            <a:endParaRPr lang="zh-CN" altLang="en-US" b="1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E7216245-B56C-4E73-A5A0-A529827D750A}"/>
              </a:ext>
            </a:extLst>
          </p:cNvPr>
          <p:cNvSpPr txBox="1"/>
          <p:nvPr/>
        </p:nvSpPr>
        <p:spPr>
          <a:xfrm>
            <a:off x="8751377" y="6406050"/>
            <a:ext cx="114646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/>
              <a:t>Fuel Cell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26136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80"/>
          <p:cNvSpPr/>
          <p:nvPr/>
        </p:nvSpPr>
        <p:spPr>
          <a:xfrm>
            <a:off x="114300" y="1381126"/>
            <a:ext cx="5027930" cy="266238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 defTabSz="666750" eaLnBrk="1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-US" altLang="zh-CN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Comply with Chinese </a:t>
            </a:r>
            <a:r>
              <a:rPr lang="en-US" altLang="zh-CN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Infrastructure </a:t>
            </a:r>
            <a:r>
              <a:rPr lang="en-US" altLang="zh-CN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Standards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marL="115888" lvl="1" algn="just" defTabSz="666750" eaLnBrk="1">
              <a:spcBef>
                <a:spcPts val="60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Including standards of road infrastructure, map data, V2X communication, and transportation, etc.</a:t>
            </a:r>
          </a:p>
          <a:p>
            <a:pPr marL="174625" lvl="1" indent="-174625" algn="just" defTabSz="666750" eaLnBrk="1">
              <a:spcBef>
                <a:spcPts val="600"/>
              </a:spcBef>
              <a:spcAft>
                <a:spcPts val="0"/>
              </a:spcAft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2.</a:t>
            </a:r>
            <a:r>
              <a:rPr lang="en-US" altLang="zh-CN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Comply with Chinese </a:t>
            </a:r>
            <a:r>
              <a:rPr lang="en-US" altLang="zh-CN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Connected-Operation </a:t>
            </a:r>
            <a:r>
              <a:rPr lang="en-US" altLang="zh-CN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Standards </a:t>
            </a:r>
          </a:p>
          <a:p>
            <a:pPr marL="115888" lvl="1" algn="just" defTabSz="666750" eaLnBrk="1">
              <a:spcBef>
                <a:spcPts val="60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Including standards of ICV access, supervision of connected operation, information security, etc.</a:t>
            </a:r>
          </a:p>
          <a:p>
            <a:pPr marL="115888" lvl="1" indent="-115888" algn="just" defTabSz="666750" eaLnBrk="1">
              <a:spcBef>
                <a:spcPts val="600"/>
              </a:spcBef>
              <a:spcAft>
                <a:spcPts val="0"/>
              </a:spcAft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3.</a:t>
            </a:r>
            <a:r>
              <a:rPr lang="en-US" altLang="zh-CN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Comply with new standardized </a:t>
            </a:r>
            <a:r>
              <a:rPr lang="en-US" altLang="zh-CN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Architecture </a:t>
            </a:r>
            <a:r>
              <a:rPr lang="en-US" altLang="zh-CN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of Automotive Products in China</a:t>
            </a:r>
          </a:p>
          <a:p>
            <a:pPr marL="115888" lvl="1" algn="just" defTabSz="666750" eaLnBrk="1">
              <a:spcBef>
                <a:spcPts val="60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Including standards of intelligent terminal, communication system, cloud platform, gateways, ADAS, ADS, etc.</a:t>
            </a:r>
          </a:p>
          <a:p>
            <a:pPr marL="0" lvl="1" algn="just" defTabSz="666750" eaLnBrk="1">
              <a:spcBef>
                <a:spcPts val="600"/>
              </a:spcBef>
              <a:spcAft>
                <a:spcPts val="0"/>
              </a:spcAft>
            </a:pPr>
            <a:endParaRPr lang="en-US" altLang="zh-CN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76" name="矩形 175"/>
          <p:cNvSpPr/>
          <p:nvPr/>
        </p:nvSpPr>
        <p:spPr>
          <a:xfrm>
            <a:off x="113665" y="4155891"/>
            <a:ext cx="5033010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The paradigm of China’s Localized ICV Solution </a:t>
            </a:r>
          </a:p>
        </p:txBody>
      </p:sp>
      <p:sp>
        <p:nvSpPr>
          <p:cNvPr id="177" name="矩形 176"/>
          <p:cNvSpPr/>
          <p:nvPr/>
        </p:nvSpPr>
        <p:spPr>
          <a:xfrm>
            <a:off x="113665" y="4525223"/>
            <a:ext cx="5020310" cy="200012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 defTabSz="666750" eaLnBrk="1">
              <a:spcBef>
                <a:spcPts val="600"/>
              </a:spcBef>
              <a:spcAft>
                <a:spcPts val="600"/>
              </a:spcAft>
            </a:pP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Through architecting localized solution of </a:t>
            </a: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ICV Cyber-Physical System 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with the considerations of the combined characteristics of </a:t>
            </a: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automation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and </a:t>
            </a: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connection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, realizing China’s ICV Complex, which is the embodiment of “</a:t>
            </a: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five fundamental platforms,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” underlining the concept of “</a:t>
            </a: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Human-Vehicle-Road-Cloud.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”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114935" y="980440"/>
            <a:ext cx="5020310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noFill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Definition of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Localized ICV Solution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079176" y="4580519"/>
            <a:ext cx="2020564" cy="911314"/>
            <a:chOff x="4972403" y="5330386"/>
            <a:chExt cx="2350458" cy="1072244"/>
          </a:xfrm>
        </p:grpSpPr>
        <p:sp>
          <p:nvSpPr>
            <p:cNvPr id="4" name="圆角矩形 3"/>
            <p:cNvSpPr/>
            <p:nvPr/>
          </p:nvSpPr>
          <p:spPr>
            <a:xfrm>
              <a:off x="4972403" y="5330386"/>
              <a:ext cx="2350458" cy="1049213"/>
            </a:xfrm>
            <a:prstGeom prst="roundRect">
              <a:avLst>
                <a:gd name="adj" fmla="val 8924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marL="342900" indent="-34290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Wingdings" panose="05000000000000000000" pitchFamily="2" charset="2"/>
                <a:buChar char="ü"/>
              </a:pP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72067" y="5408725"/>
              <a:ext cx="526458" cy="49388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4212" b="19089"/>
            <a:stretch>
              <a:fillRect/>
            </a:stretch>
          </p:blipFill>
          <p:spPr>
            <a:xfrm>
              <a:off x="6291602" y="5508122"/>
              <a:ext cx="599972" cy="319133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5254646" y="5948068"/>
              <a:ext cx="190956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32"/>
            <p:cNvSpPr txBox="1"/>
            <p:nvPr/>
          </p:nvSpPr>
          <p:spPr>
            <a:xfrm>
              <a:off x="5000848" y="5895652"/>
              <a:ext cx="2305896" cy="506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+mn-lt"/>
                </a:rPr>
                <a:t>Chips</a:t>
              </a:r>
              <a:r>
                <a:rPr lang="zh-CN" altLang="en-US" sz="11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11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+mn-lt"/>
                </a:rPr>
                <a:t>/ Computing Platform</a:t>
              </a:r>
              <a:r>
                <a:rPr lang="zh-CN" altLang="en-US" sz="11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11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+mn-lt"/>
                </a:rPr>
                <a:t>/ Novel terminal</a:t>
              </a:r>
              <a:endParaRPr lang="zh-CN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287326" y="3555992"/>
            <a:ext cx="4812411" cy="718146"/>
            <a:chOff x="3656893" y="4000585"/>
            <a:chExt cx="5598127" cy="844964"/>
          </a:xfrm>
        </p:grpSpPr>
        <p:sp>
          <p:nvSpPr>
            <p:cNvPr id="11" name="圆角矩形 10"/>
            <p:cNvSpPr/>
            <p:nvPr/>
          </p:nvSpPr>
          <p:spPr>
            <a:xfrm>
              <a:off x="3656893" y="4037426"/>
              <a:ext cx="5598127" cy="757227"/>
            </a:xfrm>
            <a:prstGeom prst="roundRect">
              <a:avLst>
                <a:gd name="adj" fmla="val 11712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marL="342900" indent="-34290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Wingdings" panose="05000000000000000000" pitchFamily="2" charset="2"/>
                <a:buChar char="ü"/>
              </a:pP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728"/>
            <a:stretch>
              <a:fillRect/>
            </a:stretch>
          </p:blipFill>
          <p:spPr>
            <a:xfrm>
              <a:off x="4176761" y="4000585"/>
              <a:ext cx="927538" cy="69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558"/>
            <a:stretch>
              <a:fillRect/>
            </a:stretch>
          </p:blipFill>
          <p:spPr>
            <a:xfrm flipH="1">
              <a:off x="5987465" y="4060473"/>
              <a:ext cx="768626" cy="6576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7711534" y="4012078"/>
              <a:ext cx="929760" cy="833471"/>
            </a:xfrm>
            <a:prstGeom prst="rect">
              <a:avLst/>
            </a:prstGeom>
          </p:spPr>
        </p:pic>
        <p:cxnSp>
          <p:nvCxnSpPr>
            <p:cNvPr id="15" name="直接箭头连接符 14"/>
            <p:cNvCxnSpPr/>
            <p:nvPr/>
          </p:nvCxnSpPr>
          <p:spPr>
            <a:xfrm>
              <a:off x="5298345" y="4574190"/>
              <a:ext cx="488869" cy="0"/>
            </a:xfrm>
            <a:prstGeom prst="straightConnector1">
              <a:avLst/>
            </a:prstGeom>
            <a:ln w="19050"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>
              <a:off x="7032714" y="4574190"/>
              <a:ext cx="488869" cy="0"/>
            </a:xfrm>
            <a:prstGeom prst="straightConnector1">
              <a:avLst/>
            </a:prstGeom>
            <a:ln w="19050"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51"/>
            <p:cNvSpPr txBox="1"/>
            <p:nvPr/>
          </p:nvSpPr>
          <p:spPr>
            <a:xfrm>
              <a:off x="4997913" y="4190066"/>
              <a:ext cx="1174186" cy="298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C-V2X</a:t>
              </a:r>
            </a:p>
          </p:txBody>
        </p:sp>
        <p:sp>
          <p:nvSpPr>
            <p:cNvPr id="18" name="文本框 52"/>
            <p:cNvSpPr txBox="1"/>
            <p:nvPr/>
          </p:nvSpPr>
          <p:spPr>
            <a:xfrm>
              <a:off x="6729315" y="4182582"/>
              <a:ext cx="1123741" cy="298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C-V2X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256241" y="1803121"/>
            <a:ext cx="2843498" cy="1469163"/>
            <a:chOff x="3248806" y="1141322"/>
            <a:chExt cx="3788061" cy="1979611"/>
          </a:xfrm>
        </p:grpSpPr>
        <p:sp>
          <p:nvSpPr>
            <p:cNvPr id="20" name="圆角矩形 19"/>
            <p:cNvSpPr/>
            <p:nvPr/>
          </p:nvSpPr>
          <p:spPr>
            <a:xfrm>
              <a:off x="3267263" y="1141322"/>
              <a:ext cx="3769604" cy="1890770"/>
            </a:xfrm>
            <a:prstGeom prst="roundRect">
              <a:avLst>
                <a:gd name="adj" fmla="val 9094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marL="342900" indent="-34290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Wingdings" panose="05000000000000000000" pitchFamily="2" charset="2"/>
                <a:buChar char="ü"/>
              </a:pP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4576419" y="1315797"/>
              <a:ext cx="1068997" cy="27057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marL="342900" indent="-34290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Wingdings" panose="05000000000000000000" pitchFamily="2" charset="2"/>
                <a:buChar char="ü"/>
              </a:pP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4576418" y="1601083"/>
              <a:ext cx="1068997" cy="27057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marL="342900" indent="-34290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Wingdings" panose="05000000000000000000" pitchFamily="2" charset="2"/>
                <a:buChar char="ü"/>
              </a:pP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827938" y="2214156"/>
              <a:ext cx="738011" cy="634716"/>
              <a:chOff x="6282591" y="5116487"/>
              <a:chExt cx="751322" cy="688777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282591" y="5116487"/>
                <a:ext cx="751322" cy="478549"/>
              </a:xfrm>
              <a:prstGeom prst="rect">
                <a:avLst/>
              </a:prstGeom>
            </p:spPr>
          </p:pic>
          <p:sp>
            <p:nvSpPr>
              <p:cNvPr id="25" name="圆角矩形 24"/>
              <p:cNvSpPr/>
              <p:nvPr/>
            </p:nvSpPr>
            <p:spPr>
              <a:xfrm>
                <a:off x="6398318" y="5301208"/>
                <a:ext cx="504056" cy="5040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marL="342900" indent="-34290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ü"/>
                </a:pP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440364" y="5287112"/>
                <a:ext cx="432701" cy="432701"/>
              </a:xfrm>
              <a:prstGeom prst="rect">
                <a:avLst/>
              </a:prstGeom>
            </p:spPr>
          </p:pic>
        </p:grpSp>
        <p:grpSp>
          <p:nvGrpSpPr>
            <p:cNvPr id="27" name="组合 26"/>
            <p:cNvGrpSpPr/>
            <p:nvPr/>
          </p:nvGrpSpPr>
          <p:grpSpPr>
            <a:xfrm>
              <a:off x="4586684" y="1252398"/>
              <a:ext cx="1028937" cy="834540"/>
              <a:chOff x="8250530" y="5071542"/>
              <a:chExt cx="848666" cy="733722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250530" y="5071542"/>
                <a:ext cx="848666" cy="540552"/>
              </a:xfrm>
              <a:prstGeom prst="rect">
                <a:avLst/>
              </a:prstGeom>
            </p:spPr>
          </p:pic>
          <p:sp>
            <p:nvSpPr>
              <p:cNvPr id="29" name="圆角矩形 28"/>
              <p:cNvSpPr/>
              <p:nvPr/>
            </p:nvSpPr>
            <p:spPr>
              <a:xfrm>
                <a:off x="8403209" y="5317809"/>
                <a:ext cx="573111" cy="48745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marL="342900" indent="-34290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ü"/>
                </a:pP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9760" t="27320" r="19761" b="19760"/>
              <a:stretch>
                <a:fillRect/>
              </a:stretch>
            </p:blipFill>
            <p:spPr>
              <a:xfrm>
                <a:off x="8422261" y="5193899"/>
                <a:ext cx="526378" cy="460580"/>
              </a:xfrm>
              <a:prstGeom prst="rect">
                <a:avLst/>
              </a:prstGeom>
            </p:spPr>
          </p:pic>
        </p:grpSp>
        <p:grpSp>
          <p:nvGrpSpPr>
            <p:cNvPr id="31" name="组合 30"/>
            <p:cNvGrpSpPr/>
            <p:nvPr/>
          </p:nvGrpSpPr>
          <p:grpSpPr>
            <a:xfrm>
              <a:off x="5676941" y="2204599"/>
              <a:ext cx="738011" cy="634716"/>
              <a:chOff x="6282591" y="5116487"/>
              <a:chExt cx="751322" cy="688777"/>
            </a:xfrm>
          </p:grpSpPr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282591" y="5116487"/>
                <a:ext cx="751322" cy="478549"/>
              </a:xfrm>
              <a:prstGeom prst="rect">
                <a:avLst/>
              </a:prstGeom>
            </p:spPr>
          </p:pic>
          <p:sp>
            <p:nvSpPr>
              <p:cNvPr id="33" name="圆角矩形 32"/>
              <p:cNvSpPr/>
              <p:nvPr/>
            </p:nvSpPr>
            <p:spPr>
              <a:xfrm>
                <a:off x="6398318" y="5301208"/>
                <a:ext cx="504056" cy="5040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marL="342900" indent="-34290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ü"/>
                </a:pP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440364" y="5287112"/>
                <a:ext cx="432701" cy="432701"/>
              </a:xfrm>
              <a:prstGeom prst="rect">
                <a:avLst/>
              </a:prstGeom>
            </p:spPr>
          </p:pic>
        </p:grpSp>
        <p:sp>
          <p:nvSpPr>
            <p:cNvPr id="35" name="文本框 90"/>
            <p:cNvSpPr txBox="1"/>
            <p:nvPr/>
          </p:nvSpPr>
          <p:spPr>
            <a:xfrm>
              <a:off x="4591131" y="1878019"/>
              <a:ext cx="1017855" cy="580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+mn-lt"/>
                </a:rPr>
                <a:t>Central Cloud</a:t>
              </a:r>
            </a:p>
          </p:txBody>
        </p:sp>
        <p:sp>
          <p:nvSpPr>
            <p:cNvPr id="36" name="文本框 91"/>
            <p:cNvSpPr txBox="1"/>
            <p:nvPr/>
          </p:nvSpPr>
          <p:spPr>
            <a:xfrm>
              <a:off x="3248806" y="2536632"/>
              <a:ext cx="929680" cy="58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+mn-lt"/>
                </a:rPr>
                <a:t>Edge Cloud</a:t>
              </a:r>
            </a:p>
          </p:txBody>
        </p:sp>
        <p:sp>
          <p:nvSpPr>
            <p:cNvPr id="37" name="文本框 92"/>
            <p:cNvSpPr txBox="1"/>
            <p:nvPr/>
          </p:nvSpPr>
          <p:spPr>
            <a:xfrm>
              <a:off x="6164415" y="2540338"/>
              <a:ext cx="853995" cy="580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+mn-lt"/>
                </a:rPr>
                <a:t>Edge Cloud</a:t>
              </a:r>
            </a:p>
          </p:txBody>
        </p:sp>
        <p:cxnSp>
          <p:nvCxnSpPr>
            <p:cNvPr id="38" name="直接箭头连接符 37"/>
            <p:cNvCxnSpPr/>
            <p:nvPr/>
          </p:nvCxnSpPr>
          <p:spPr>
            <a:xfrm>
              <a:off x="4682498" y="2542447"/>
              <a:ext cx="893268" cy="0"/>
            </a:xfrm>
            <a:prstGeom prst="straightConnector1">
              <a:avLst/>
            </a:prstGeom>
            <a:ln w="19050"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/>
            <p:nvPr/>
          </p:nvCxnSpPr>
          <p:spPr>
            <a:xfrm flipV="1">
              <a:off x="4325161" y="1867225"/>
              <a:ext cx="330679" cy="325597"/>
            </a:xfrm>
            <a:prstGeom prst="straightConnector1">
              <a:avLst/>
            </a:prstGeom>
            <a:ln w="19050"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/>
          </p:nvCxnSpPr>
          <p:spPr>
            <a:xfrm flipH="1" flipV="1">
              <a:off x="5575608" y="1853755"/>
              <a:ext cx="377113" cy="364947"/>
            </a:xfrm>
            <a:prstGeom prst="straightConnector1">
              <a:avLst/>
            </a:prstGeom>
            <a:ln w="19050"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6287328" y="1803121"/>
            <a:ext cx="1635796" cy="1403231"/>
            <a:chOff x="2646177" y="734293"/>
            <a:chExt cx="1881977" cy="1651028"/>
          </a:xfrm>
        </p:grpSpPr>
        <p:sp>
          <p:nvSpPr>
            <p:cNvPr id="42" name="圆角矩形 41"/>
            <p:cNvSpPr/>
            <p:nvPr/>
          </p:nvSpPr>
          <p:spPr>
            <a:xfrm>
              <a:off x="2646177" y="734293"/>
              <a:ext cx="1881977" cy="1651028"/>
            </a:xfrm>
            <a:prstGeom prst="roundRect">
              <a:avLst>
                <a:gd name="adj" fmla="val 9094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marL="342900" indent="-34290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Wingdings" panose="05000000000000000000" pitchFamily="2" charset="2"/>
                <a:buChar char="ü"/>
              </a:pP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75062" y="1026038"/>
              <a:ext cx="528545" cy="516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6301131">
              <a:off x="3783040" y="1139254"/>
              <a:ext cx="470995" cy="4817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文本框 140"/>
            <p:cNvSpPr txBox="1"/>
            <p:nvPr/>
          </p:nvSpPr>
          <p:spPr>
            <a:xfrm>
              <a:off x="2840495" y="1716689"/>
              <a:ext cx="634130" cy="506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+mn-lt"/>
                </a:rPr>
                <a:t>HD Map</a:t>
              </a:r>
              <a:r>
                <a:rPr lang="zh-CN" altLang="en-US" sz="11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+mn-lt"/>
                </a:rPr>
                <a:t> </a:t>
              </a:r>
            </a:p>
          </p:txBody>
        </p:sp>
      </p:grpSp>
      <p:sp>
        <p:nvSpPr>
          <p:cNvPr id="46" name="上下箭头 45"/>
          <p:cNvSpPr/>
          <p:nvPr/>
        </p:nvSpPr>
        <p:spPr>
          <a:xfrm>
            <a:off x="7042995" y="3198957"/>
            <a:ext cx="239636" cy="391325"/>
          </a:xfrm>
          <a:prstGeom prst="upDownArrow">
            <a:avLst/>
          </a:prstGeom>
          <a:solidFill>
            <a:schemeClr val="accent3"/>
          </a:solidFill>
          <a:ln w="12700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7" name="上下箭头 46"/>
          <p:cNvSpPr/>
          <p:nvPr/>
        </p:nvSpPr>
        <p:spPr>
          <a:xfrm rot="5400000">
            <a:off x="7982056" y="2305340"/>
            <a:ext cx="213344" cy="390724"/>
          </a:xfrm>
          <a:prstGeom prst="upDownArrow">
            <a:avLst/>
          </a:prstGeom>
          <a:solidFill>
            <a:schemeClr val="accent3"/>
          </a:solidFill>
          <a:ln w="12700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6284323" y="4580524"/>
            <a:ext cx="2100116" cy="887542"/>
            <a:chOff x="3424930" y="5063171"/>
            <a:chExt cx="2443001" cy="1044272"/>
          </a:xfrm>
        </p:grpSpPr>
        <p:grpSp>
          <p:nvGrpSpPr>
            <p:cNvPr id="49" name="组合 48"/>
            <p:cNvGrpSpPr/>
            <p:nvPr/>
          </p:nvGrpSpPr>
          <p:grpSpPr>
            <a:xfrm>
              <a:off x="3424930" y="5063171"/>
              <a:ext cx="2443001" cy="1044272"/>
              <a:chOff x="4972403" y="5315791"/>
              <a:chExt cx="2443001" cy="1044272"/>
            </a:xfrm>
          </p:grpSpPr>
          <p:sp>
            <p:nvSpPr>
              <p:cNvPr id="50" name="圆角矩形 49"/>
              <p:cNvSpPr/>
              <p:nvPr/>
            </p:nvSpPr>
            <p:spPr>
              <a:xfrm>
                <a:off x="4972403" y="5315791"/>
                <a:ext cx="2350459" cy="1044272"/>
              </a:xfrm>
              <a:prstGeom prst="roundRect">
                <a:avLst>
                  <a:gd name="adj" fmla="val 8924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marL="342900" indent="-34290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ü"/>
                </a:pP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5254646" y="5948068"/>
                <a:ext cx="190956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文本框 154"/>
              <p:cNvSpPr txBox="1"/>
              <p:nvPr/>
            </p:nvSpPr>
            <p:spPr>
              <a:xfrm>
                <a:off x="4975557" y="5970401"/>
                <a:ext cx="2439847" cy="307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b="1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+mn-lt"/>
                  </a:rPr>
                  <a:t>Camera/Milimeter/LiDar</a:t>
                </a:r>
                <a:endParaRPr lang="zh-CN" altLang="en-US" sz="11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+mn-lt"/>
                </a:endParaRPr>
              </a:p>
            </p:txBody>
          </p:sp>
        </p:grp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91744" y="5171230"/>
              <a:ext cx="446058" cy="446058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21409" y="5191625"/>
              <a:ext cx="453199" cy="417695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80689" y="5110409"/>
              <a:ext cx="556087" cy="556087"/>
            </a:xfrm>
            <a:prstGeom prst="rect">
              <a:avLst/>
            </a:prstGeom>
          </p:spPr>
        </p:pic>
      </p:grpSp>
      <p:sp>
        <p:nvSpPr>
          <p:cNvPr id="56" name="上下箭头 55"/>
          <p:cNvSpPr/>
          <p:nvPr/>
        </p:nvSpPr>
        <p:spPr>
          <a:xfrm rot="5400000">
            <a:off x="8593486" y="4749695"/>
            <a:ext cx="221542" cy="509484"/>
          </a:xfrm>
          <a:prstGeom prst="upDownArrow">
            <a:avLst/>
          </a:prstGeom>
          <a:solidFill>
            <a:schemeClr val="accent3"/>
          </a:solidFill>
          <a:ln w="12700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57" name="五边形 56"/>
          <p:cNvSpPr/>
          <p:nvPr/>
        </p:nvSpPr>
        <p:spPr>
          <a:xfrm>
            <a:off x="5376866" y="1817948"/>
            <a:ext cx="795629" cy="357788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eaVert"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Intelligent Infrastructure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11137505" y="1798360"/>
            <a:ext cx="935158" cy="3577886"/>
            <a:chOff x="8795202" y="1289428"/>
            <a:chExt cx="1087840" cy="4637602"/>
          </a:xfrm>
        </p:grpSpPr>
        <p:sp>
          <p:nvSpPr>
            <p:cNvPr id="59" name="五边形 58"/>
            <p:cNvSpPr/>
            <p:nvPr/>
          </p:nvSpPr>
          <p:spPr>
            <a:xfrm rot="10800000">
              <a:off x="8795202" y="1289428"/>
              <a:ext cx="1016859" cy="4637601"/>
            </a:xfrm>
            <a:prstGeom prst="homePlat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</a:pP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9381805" y="1314818"/>
              <a:ext cx="501237" cy="4612212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</a:pPr>
              <a:r>
                <a:rPr lang="en-US" altLang="zh-CN" sz="16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+mn-lt"/>
                </a:rPr>
                <a:t>Cybersecurity Management</a:t>
              </a:r>
              <a:endParaRPr lang="zh-CN" altLang="en-US" sz="1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61" name="上下箭头 60"/>
          <p:cNvSpPr/>
          <p:nvPr/>
        </p:nvSpPr>
        <p:spPr>
          <a:xfrm>
            <a:off x="9572897" y="3190238"/>
            <a:ext cx="239636" cy="391325"/>
          </a:xfrm>
          <a:prstGeom prst="upDownArrow">
            <a:avLst/>
          </a:prstGeom>
          <a:solidFill>
            <a:schemeClr val="accent3"/>
          </a:solidFill>
          <a:ln w="12700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62" name="上下箭头 61"/>
          <p:cNvSpPr/>
          <p:nvPr/>
        </p:nvSpPr>
        <p:spPr>
          <a:xfrm>
            <a:off x="7215922" y="4210038"/>
            <a:ext cx="239636" cy="391325"/>
          </a:xfrm>
          <a:prstGeom prst="upDownArrow">
            <a:avLst/>
          </a:prstGeom>
          <a:solidFill>
            <a:schemeClr val="accent3"/>
          </a:solidFill>
          <a:ln w="12700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63" name="上下箭头 62"/>
          <p:cNvSpPr/>
          <p:nvPr/>
        </p:nvSpPr>
        <p:spPr>
          <a:xfrm>
            <a:off x="9950773" y="4217144"/>
            <a:ext cx="239636" cy="391325"/>
          </a:xfrm>
          <a:prstGeom prst="upDownArrow">
            <a:avLst/>
          </a:prstGeom>
          <a:solidFill>
            <a:schemeClr val="accent3"/>
          </a:solidFill>
          <a:ln w="12700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67" name="组合 66"/>
          <p:cNvGrpSpPr/>
          <p:nvPr/>
        </p:nvGrpSpPr>
        <p:grpSpPr>
          <a:xfrm rot="5400000">
            <a:off x="8451072" y="3350503"/>
            <a:ext cx="620943" cy="4954427"/>
            <a:chOff x="8884331" y="1155545"/>
            <a:chExt cx="758781" cy="4771483"/>
          </a:xfrm>
        </p:grpSpPr>
        <p:sp>
          <p:nvSpPr>
            <p:cNvPr id="68" name="五边形 67"/>
            <p:cNvSpPr/>
            <p:nvPr/>
          </p:nvSpPr>
          <p:spPr>
            <a:xfrm rot="10800000">
              <a:off x="8884331" y="1289427"/>
              <a:ext cx="758781" cy="4637601"/>
            </a:xfrm>
            <a:prstGeom prst="homePlat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</a:pP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 rot="16200000">
              <a:off x="7075699" y="3254394"/>
              <a:ext cx="4611406" cy="413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</a:pPr>
              <a:r>
                <a:rPr lang="en-US" altLang="zh-CN" sz="16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+mn-lt"/>
                </a:rPr>
                <a:t>Vehicle</a:t>
              </a:r>
              <a:r>
                <a:rPr lang="zh-CN" altLang="en-US" sz="16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16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+mn-lt"/>
                </a:rPr>
                <a:t>with</a:t>
              </a:r>
              <a:r>
                <a:rPr lang="zh-CN" altLang="en-US" sz="16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16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+mn-lt"/>
                </a:rPr>
                <a:t>New</a:t>
              </a:r>
              <a:r>
                <a:rPr lang="zh-CN" altLang="en-US" sz="16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16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+mn-lt"/>
                </a:rPr>
                <a:t>System Architecture</a:t>
              </a:r>
              <a:endParaRPr lang="zh-CN" altLang="en-US" sz="1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71" name="矩形 70"/>
          <p:cNvSpPr/>
          <p:nvPr/>
        </p:nvSpPr>
        <p:spPr>
          <a:xfrm>
            <a:off x="5557407" y="6138282"/>
            <a:ext cx="6318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eaLnBrk="1" hangingPunct="1">
              <a:buClr>
                <a:schemeClr val="accent4">
                  <a:lumMod val="50000"/>
                </a:schemeClr>
              </a:buClr>
            </a:pPr>
            <a:r>
              <a:rPr lang="en-US" altLang="zh-CN" b="1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The Architecture of Localized Solution for ICV Complex </a:t>
            </a:r>
            <a:endParaRPr lang="en-US" altLang="zh-CN" b="1" strike="sngStrike" dirty="0"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9" name="文本框 140"/>
          <p:cNvSpPr txBox="1"/>
          <p:nvPr/>
        </p:nvSpPr>
        <p:spPr>
          <a:xfrm>
            <a:off x="6798461" y="2638073"/>
            <a:ext cx="1198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Positioning &amp; Time Service</a:t>
            </a:r>
            <a:endParaRPr lang="zh-CN" altLang="en-US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xmlns="" id="{E600935C-09A3-40E2-8B44-9A1B2792FC72}"/>
              </a:ext>
            </a:extLst>
          </p:cNvPr>
          <p:cNvGrpSpPr/>
          <p:nvPr/>
        </p:nvGrpSpPr>
        <p:grpSpPr>
          <a:xfrm rot="16200000">
            <a:off x="8339800" y="-1069272"/>
            <a:ext cx="611434" cy="4946150"/>
            <a:chOff x="8780804" y="1181671"/>
            <a:chExt cx="1092195" cy="4763512"/>
          </a:xfrm>
        </p:grpSpPr>
        <p:sp>
          <p:nvSpPr>
            <p:cNvPr id="76" name="五边形 64">
              <a:extLst>
                <a:ext uri="{FF2B5EF4-FFF2-40B4-BE49-F238E27FC236}">
                  <a16:creationId xmlns:a16="http://schemas.microsoft.com/office/drawing/2014/main" xmlns="" id="{14C6EDA4-ABE0-4423-979A-134B7A6290C9}"/>
                </a:ext>
              </a:extLst>
            </p:cNvPr>
            <p:cNvSpPr/>
            <p:nvPr/>
          </p:nvSpPr>
          <p:spPr>
            <a:xfrm rot="10800000">
              <a:off x="8825572" y="1307582"/>
              <a:ext cx="1047427" cy="4637601"/>
            </a:xfrm>
            <a:prstGeom prst="homePlat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</a:pP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xmlns="" id="{7F3BC4E6-3CD2-497B-A2F0-F3AAD8243D83}"/>
                </a:ext>
              </a:extLst>
            </p:cNvPr>
            <p:cNvSpPr/>
            <p:nvPr/>
          </p:nvSpPr>
          <p:spPr>
            <a:xfrm rot="5400000">
              <a:off x="6985735" y="2976740"/>
              <a:ext cx="4634711" cy="1044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</a:pPr>
              <a:r>
                <a:rPr lang="en-US" altLang="zh-CN" sz="16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+mn-lt"/>
                </a:rPr>
                <a:t>Connected-Operation System of Systems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</a:pPr>
              <a:endParaRPr lang="zh-CN" altLang="en-US" sz="1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82" name="标题 1">
            <a:extLst>
              <a:ext uri="{FF2B5EF4-FFF2-40B4-BE49-F238E27FC236}">
                <a16:creationId xmlns:a16="http://schemas.microsoft.com/office/drawing/2014/main" xmlns="" id="{5E891455-C5C0-499A-BEA2-9DF34B669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640"/>
            <a:ext cx="11540828" cy="461665"/>
          </a:xfrm>
        </p:spPr>
        <p:txBody>
          <a:bodyPr wrap="square"/>
          <a:lstStyle/>
          <a:p>
            <a:r>
              <a:rPr lang="en-US" altLang="zh-CN" sz="2400" dirty="0">
                <a:ea typeface="+mn-ea"/>
                <a:sym typeface="+mn-lt"/>
              </a:rPr>
              <a:t>China Localized ICV Solution</a:t>
            </a:r>
            <a:endParaRPr lang="zh-CN" altLang="en-US" sz="2400" dirty="0">
              <a:ea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bldLvl="0" animBg="1"/>
      <p:bldP spid="17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247040" cy="461665"/>
          </a:xfrm>
        </p:spPr>
        <p:txBody>
          <a:bodyPr/>
          <a:lstStyle/>
          <a:p>
            <a:r>
              <a:rPr lang="en-US" altLang="zh-CN" sz="2400" dirty="0">
                <a:ea typeface="+mn-ea"/>
                <a:sym typeface="+mn-lt"/>
              </a:rPr>
              <a:t>Top Level Design of ICV Architecture</a:t>
            </a:r>
          </a:p>
        </p:txBody>
      </p:sp>
      <p:sp>
        <p:nvSpPr>
          <p:cNvPr id="3" name="标题 2"/>
          <p:cNvSpPr txBox="1"/>
          <p:nvPr/>
        </p:nvSpPr>
        <p:spPr bwMode="auto">
          <a:xfrm>
            <a:off x="335280" y="868799"/>
            <a:ext cx="11050905" cy="369332"/>
          </a:xfrm>
          <a:prstGeom prst="rect">
            <a:avLst/>
          </a:prstGeom>
          <a:solidFill>
            <a:srgbClr val="F2F2F2">
              <a:lumMod val="95000"/>
            </a:srgbClr>
          </a:solidFill>
        </p:spPr>
        <p:txBody>
          <a:bodyPr wrap="square" anchor="ctr">
            <a:spAutoFit/>
          </a:bodyPr>
          <a:lstStyle>
            <a:defPPr>
              <a:defRPr lang="zh-CN"/>
            </a:defPPr>
            <a:lvl1pPr>
              <a:spcBef>
                <a:spcPts val="0"/>
              </a:spcBef>
              <a:spcAft>
                <a:spcPts val="0"/>
              </a:spcAft>
              <a:defRPr sz="2200" b="1" spc="100" baseline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 sz="4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spc="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ICV is a typical application of CPS in the automotive transportation system of systems.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89507" y="1385555"/>
            <a:ext cx="4507360" cy="5397043"/>
            <a:chOff x="272897" y="1395900"/>
            <a:chExt cx="4259103" cy="509978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897" y="4015777"/>
              <a:ext cx="3538292" cy="2160000"/>
            </a:xfrm>
            <a:prstGeom prst="rect">
              <a:avLst/>
            </a:prstGeom>
          </p:spPr>
        </p:pic>
        <p:pic>
          <p:nvPicPr>
            <p:cNvPr id="6" name="Picture 2" descr="ETSI-ITSsma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764" y="1395900"/>
              <a:ext cx="3518918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本框 6"/>
            <p:cNvSpPr txBox="1"/>
            <p:nvPr/>
          </p:nvSpPr>
          <p:spPr>
            <a:xfrm>
              <a:off x="950567" y="3590184"/>
              <a:ext cx="2270615" cy="319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3E73A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1600" b="1" dirty="0">
                  <a:solidFill>
                    <a:srgbClr val="3E73A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+mn-lt"/>
                </a:rPr>
                <a:t>ITS</a:t>
              </a:r>
              <a:endParaRPr lang="zh-CN" altLang="en-US" sz="1600" b="1" dirty="0">
                <a:solidFill>
                  <a:srgbClr val="3E73A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11995" y="6175777"/>
              <a:ext cx="2906455" cy="319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3E73A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+mn-lt"/>
                </a:rPr>
                <a:t>ICV</a:t>
              </a:r>
              <a:endParaRPr lang="zh-CN" altLang="en-US" sz="1600" b="1" dirty="0">
                <a:solidFill>
                  <a:srgbClr val="3E73A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9" name="箭头: 虚尾 8"/>
            <p:cNvSpPr/>
            <p:nvPr/>
          </p:nvSpPr>
          <p:spPr>
            <a:xfrm rot="1408132">
              <a:off x="3875458" y="2332169"/>
              <a:ext cx="656542" cy="446626"/>
            </a:xfrm>
            <a:prstGeom prst="stripedRightArrow">
              <a:avLst>
                <a:gd name="adj1" fmla="val 50000"/>
                <a:gd name="adj2" fmla="val 50000"/>
              </a:avLst>
            </a:prstGeom>
            <a:solidFill>
              <a:srgbClr val="006F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3E73A9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972916" y="1342509"/>
            <a:ext cx="69459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1F51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ICV is a 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typical complex CPS</a:t>
            </a:r>
            <a:r>
              <a:rPr lang="en-US" altLang="zh-CN" sz="1600" b="1" dirty="0">
                <a:solidFill>
                  <a:srgbClr val="1F51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that deeply integrates various systems of automotive, transportation, and ICT</a:t>
            </a:r>
            <a:endParaRPr lang="zh-CN" altLang="en-US" sz="1600" b="1" dirty="0">
              <a:solidFill>
                <a:srgbClr val="1F51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25620" y="6013904"/>
            <a:ext cx="7866380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400" b="1" dirty="0">
                <a:solidFill>
                  <a:srgbClr val="1F51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To meet the complex requirements of interdisciplinary, cross-industrial development and tackle the challenges brought by regional properties, it is imperative to construct a state-of-the-art ICV CPS.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839967" y="1987803"/>
            <a:ext cx="7239766" cy="4054955"/>
            <a:chOff x="6417950" y="2932105"/>
            <a:chExt cx="5443898" cy="3831615"/>
          </a:xfrm>
        </p:grpSpPr>
        <p:grpSp>
          <p:nvGrpSpPr>
            <p:cNvPr id="13" name="组合 12"/>
            <p:cNvGrpSpPr/>
            <p:nvPr/>
          </p:nvGrpSpPr>
          <p:grpSpPr>
            <a:xfrm>
              <a:off x="6417950" y="3154412"/>
              <a:ext cx="5443898" cy="3609308"/>
              <a:chOff x="7162960" y="2948334"/>
              <a:chExt cx="5820288" cy="3539330"/>
            </a:xfrm>
          </p:grpSpPr>
          <p:sp>
            <p:nvSpPr>
              <p:cNvPr id="15" name="左右箭头 79"/>
              <p:cNvSpPr/>
              <p:nvPr/>
            </p:nvSpPr>
            <p:spPr>
              <a:xfrm>
                <a:off x="7162960" y="2948334"/>
                <a:ext cx="5820287" cy="931883"/>
              </a:xfrm>
              <a:prstGeom prst="leftRightArrow">
                <a:avLst>
                  <a:gd name="adj1" fmla="val 80013"/>
                  <a:gd name="adj2" fmla="val 39333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16" name="左右箭头 24"/>
              <p:cNvSpPr/>
              <p:nvPr/>
            </p:nvSpPr>
            <p:spPr>
              <a:xfrm>
                <a:off x="7162963" y="5362868"/>
                <a:ext cx="5797864" cy="1124796"/>
              </a:xfrm>
              <a:prstGeom prst="leftRightArrow">
                <a:avLst>
                  <a:gd name="adj1" fmla="val 85059"/>
                  <a:gd name="adj2" fmla="val 30924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17" name="左右箭头 25"/>
              <p:cNvSpPr/>
              <p:nvPr/>
            </p:nvSpPr>
            <p:spPr>
              <a:xfrm>
                <a:off x="7162961" y="3917643"/>
                <a:ext cx="5820287" cy="992563"/>
              </a:xfrm>
              <a:prstGeom prst="leftRightArrow">
                <a:avLst>
                  <a:gd name="adj1" fmla="val 85059"/>
                  <a:gd name="adj2" fmla="val 30924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5" cstate="print"/>
              <a:srcRect t="28432" b="23446"/>
              <a:stretch>
                <a:fillRect/>
              </a:stretch>
            </p:blipFill>
            <p:spPr>
              <a:xfrm>
                <a:off x="8125187" y="5682614"/>
                <a:ext cx="602055" cy="316399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950358" y="5461500"/>
                <a:ext cx="599324" cy="654521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804119" y="5410245"/>
                <a:ext cx="635090" cy="693581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0693646" y="5353012"/>
                <a:ext cx="687497" cy="750813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1635580" y="5350101"/>
                <a:ext cx="687497" cy="750813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519831" y="5560319"/>
                <a:ext cx="412003" cy="456882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2494396" y="5470406"/>
                <a:ext cx="281035" cy="510202"/>
              </a:xfrm>
              <a:prstGeom prst="rect">
                <a:avLst/>
              </a:prstGeom>
            </p:spPr>
          </p:pic>
          <p:sp>
            <p:nvSpPr>
              <p:cNvPr id="26" name="上箭头 35"/>
              <p:cNvSpPr/>
              <p:nvPr/>
            </p:nvSpPr>
            <p:spPr>
              <a:xfrm>
                <a:off x="8063570" y="4765225"/>
                <a:ext cx="218623" cy="633297"/>
              </a:xfrm>
              <a:prstGeom prst="upArrow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7643045" y="3891326"/>
                <a:ext cx="5063779" cy="771247"/>
                <a:chOff x="2393310" y="2535509"/>
                <a:chExt cx="7345470" cy="1024417"/>
              </a:xfrm>
            </p:grpSpPr>
            <p:pic>
              <p:nvPicPr>
                <p:cNvPr id="40" name="图片 39"/>
                <p:cNvPicPr>
                  <a:picLocks noChangeAspect="1"/>
                </p:cNvPicPr>
                <p:nvPr/>
              </p:nvPicPr>
              <p:blipFill>
                <a:blip r:embed="rId12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3468883" y="2535511"/>
                  <a:ext cx="777568" cy="777567"/>
                </a:xfrm>
                <a:prstGeom prst="rect">
                  <a:avLst/>
                </a:prstGeom>
              </p:spPr>
            </p:pic>
            <p:pic>
              <p:nvPicPr>
                <p:cNvPr id="41" name="图片 40"/>
                <p:cNvPicPr>
                  <a:picLocks noChangeAspect="1"/>
                </p:cNvPicPr>
                <p:nvPr/>
              </p:nvPicPr>
              <p:blipFill>
                <a:blip r:embed="rId12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4567974" y="2535509"/>
                  <a:ext cx="777568" cy="777569"/>
                </a:xfrm>
                <a:prstGeom prst="rect">
                  <a:avLst/>
                </a:prstGeom>
              </p:spPr>
            </p:pic>
            <p:pic>
              <p:nvPicPr>
                <p:cNvPr id="42" name="图片 41"/>
                <p:cNvPicPr>
                  <a:picLocks noChangeAspect="1"/>
                </p:cNvPicPr>
                <p:nvPr/>
              </p:nvPicPr>
              <p:blipFill>
                <a:blip r:embed="rId12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5741808" y="2535511"/>
                  <a:ext cx="777568" cy="777567"/>
                </a:xfrm>
                <a:prstGeom prst="rect">
                  <a:avLst/>
                </a:prstGeom>
              </p:spPr>
            </p:pic>
            <p:pic>
              <p:nvPicPr>
                <p:cNvPr id="43" name="图片 42"/>
                <p:cNvPicPr>
                  <a:picLocks noChangeAspect="1"/>
                </p:cNvPicPr>
                <p:nvPr/>
              </p:nvPicPr>
              <p:blipFill>
                <a:blip r:embed="rId12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6915642" y="2535511"/>
                  <a:ext cx="777568" cy="777567"/>
                </a:xfrm>
                <a:prstGeom prst="rect">
                  <a:avLst/>
                </a:prstGeom>
              </p:spPr>
            </p:pic>
            <p:pic>
              <p:nvPicPr>
                <p:cNvPr id="44" name="图片 43"/>
                <p:cNvPicPr>
                  <a:picLocks noChangeAspect="1"/>
                </p:cNvPicPr>
                <p:nvPr/>
              </p:nvPicPr>
              <p:blipFill>
                <a:blip r:embed="rId12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8038486" y="2535511"/>
                  <a:ext cx="777568" cy="777567"/>
                </a:xfrm>
                <a:prstGeom prst="rect">
                  <a:avLst/>
                </a:prstGeom>
              </p:spPr>
            </p:pic>
            <p:pic>
              <p:nvPicPr>
                <p:cNvPr id="45" name="图片 44"/>
                <p:cNvPicPr>
                  <a:picLocks noChangeAspect="1"/>
                </p:cNvPicPr>
                <p:nvPr/>
              </p:nvPicPr>
              <p:blipFill>
                <a:blip r:embed="rId11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393310" y="2882245"/>
                  <a:ext cx="407667" cy="677681"/>
                </a:xfrm>
                <a:prstGeom prst="rect">
                  <a:avLst/>
                </a:prstGeom>
              </p:spPr>
            </p:pic>
            <p:pic>
              <p:nvPicPr>
                <p:cNvPr id="46" name="图片 45"/>
                <p:cNvPicPr>
                  <a:picLocks noChangeAspect="1"/>
                </p:cNvPicPr>
                <p:nvPr/>
              </p:nvPicPr>
              <p:blipFill>
                <a:blip r:embed="rId11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9331113" y="2860116"/>
                  <a:ext cx="407667" cy="677681"/>
                </a:xfrm>
                <a:prstGeom prst="rect">
                  <a:avLst/>
                </a:prstGeom>
              </p:spPr>
            </p:pic>
          </p:grp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8696718" y="3070566"/>
                <a:ext cx="309909" cy="338451"/>
              </a:xfrm>
              <a:prstGeom prst="rect">
                <a:avLst/>
              </a:prstGeom>
            </p:spPr>
          </p:pic>
          <p:sp>
            <p:nvSpPr>
              <p:cNvPr id="29" name="矩形 28"/>
              <p:cNvSpPr/>
              <p:nvPr/>
            </p:nvSpPr>
            <p:spPr>
              <a:xfrm>
                <a:off x="9531952" y="6048544"/>
                <a:ext cx="1196179" cy="285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400" b="1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+mn-lt"/>
                  </a:rPr>
                  <a:t>Physical Space</a:t>
                </a: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7995564" y="3344550"/>
                <a:ext cx="4244917" cy="484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+mn-lt"/>
                  </a:rPr>
                  <a:t>Safety, energy-saving, and efficient mobility ecology-oriented coordination/collaboration application (cloud)</a:t>
                </a:r>
                <a:endParaRPr lang="zh-CN" altLang="en-US" sz="14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31" name="圆角右箭头 55"/>
              <p:cNvSpPr/>
              <p:nvPr/>
            </p:nvSpPr>
            <p:spPr>
              <a:xfrm>
                <a:off x="7715138" y="3309394"/>
                <a:ext cx="560852" cy="783826"/>
              </a:xfrm>
              <a:prstGeom prst="bentArrow">
                <a:avLst>
                  <a:gd name="adj1" fmla="val 18821"/>
                  <a:gd name="adj2" fmla="val 17277"/>
                  <a:gd name="adj3" fmla="val 18821"/>
                  <a:gd name="adj4" fmla="val 4375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9256559" y="4913706"/>
                <a:ext cx="1867521" cy="4848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400" b="1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+mn-lt"/>
                  </a:rPr>
                  <a:t>High Speed &amp; Low Latency Communication</a:t>
                </a: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8960569" y="3077973"/>
                <a:ext cx="2450242" cy="242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1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+mn-lt"/>
                  </a:rPr>
                  <a:t>Big Data Computation Based on Real Data </a:t>
                </a:r>
                <a:endParaRPr lang="zh-CN" altLang="en-US" sz="1100" b="1" dirty="0">
                  <a:solidFill>
                    <a:srgbClr val="C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8052408" y="4369027"/>
                <a:ext cx="4302661" cy="484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+mn-lt"/>
                  </a:rPr>
                  <a:t>Digitalization of physical space - intelligent data processing and basic database (cloud)</a:t>
                </a:r>
                <a:endParaRPr lang="zh-CN" altLang="en-US" sz="1400" b="1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11124391" y="4913706"/>
                <a:ext cx="1821629" cy="4848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+mn-lt"/>
                  </a:rPr>
                  <a:t>Standardized Interconnection System</a:t>
                </a:r>
                <a:endParaRPr lang="zh-CN" altLang="en-US" sz="1400" b="1" dirty="0">
                  <a:solidFill>
                    <a:srgbClr val="C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7320574" y="4969327"/>
                <a:ext cx="1821629" cy="4848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+mn-lt"/>
                  </a:rPr>
                  <a:t>Standardized Interconnection System</a:t>
                </a:r>
              </a:p>
            </p:txBody>
          </p:sp>
          <p:sp>
            <p:nvSpPr>
              <p:cNvPr id="38" name="圆角右箭头 80"/>
              <p:cNvSpPr/>
              <p:nvPr/>
            </p:nvSpPr>
            <p:spPr>
              <a:xfrm rot="5400000">
                <a:off x="12029982" y="3424950"/>
                <a:ext cx="718201" cy="566504"/>
              </a:xfrm>
              <a:prstGeom prst="bentArrow">
                <a:avLst>
                  <a:gd name="adj1" fmla="val 18821"/>
                  <a:gd name="adj2" fmla="val 17277"/>
                  <a:gd name="adj3" fmla="val 18821"/>
                  <a:gd name="adj4" fmla="val 4375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1400787" y="3088964"/>
                <a:ext cx="300458" cy="328129"/>
              </a:xfrm>
              <a:prstGeom prst="rect">
                <a:avLst/>
              </a:prstGeom>
            </p:spPr>
          </p:pic>
          <p:sp>
            <p:nvSpPr>
              <p:cNvPr id="32" name="上箭头 58"/>
              <p:cNvSpPr/>
              <p:nvPr/>
            </p:nvSpPr>
            <p:spPr>
              <a:xfrm rot="10800000">
                <a:off x="11925738" y="4762386"/>
                <a:ext cx="218623" cy="211658"/>
              </a:xfrm>
              <a:prstGeom prst="upArrow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8868201" y="2932105"/>
              <a:ext cx="754802" cy="3199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kern="100" dirty="0">
                  <a:solidFill>
                    <a:srgbClr val="1F51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+mn-lt"/>
                </a:rPr>
                <a:t>ICV CPS</a:t>
              </a:r>
            </a:p>
          </p:txBody>
        </p:sp>
      </p:grpSp>
      <p:sp>
        <p:nvSpPr>
          <p:cNvPr id="47" name="箭头: 虚尾 46"/>
          <p:cNvSpPr/>
          <p:nvPr/>
        </p:nvSpPr>
        <p:spPr>
          <a:xfrm rot="20088760">
            <a:off x="3998742" y="5308270"/>
            <a:ext cx="694811" cy="472659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06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3E73A9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7" grpId="0" bldLvl="0" animBg="1"/>
      <p:bldP spid="4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247040" cy="461665"/>
          </a:xfrm>
        </p:spPr>
        <p:txBody>
          <a:bodyPr wrap="square"/>
          <a:lstStyle/>
          <a:p>
            <a:r>
              <a:rPr lang="en-US" altLang="zh-CN" sz="2400" dirty="0">
                <a:ea typeface="+mn-ea"/>
                <a:sym typeface="+mn-lt"/>
              </a:rPr>
              <a:t>D</a:t>
            </a:r>
            <a:r>
              <a:rPr lang="zh-CN" altLang="en-US" sz="2400" dirty="0">
                <a:ea typeface="+mn-ea"/>
                <a:sym typeface="+mn-lt"/>
              </a:rPr>
              <a:t>eep </a:t>
            </a:r>
            <a:r>
              <a:rPr lang="en-US" altLang="zh-CN" sz="2400" dirty="0">
                <a:ea typeface="+mn-ea"/>
                <a:sym typeface="+mn-lt"/>
              </a:rPr>
              <a:t>F</a:t>
            </a:r>
            <a:r>
              <a:rPr lang="en-GB" altLang="zh-CN" sz="2400" dirty="0" err="1">
                <a:ea typeface="+mn-ea"/>
                <a:sym typeface="+mn-lt"/>
              </a:rPr>
              <a:t>usion</a:t>
            </a:r>
            <a:r>
              <a:rPr lang="en-GB" altLang="zh-CN" sz="2400" dirty="0">
                <a:ea typeface="+mn-ea"/>
                <a:sym typeface="+mn-lt"/>
              </a:rPr>
              <a:t> Between</a:t>
            </a:r>
            <a:r>
              <a:rPr lang="zh-CN" altLang="en-US" sz="2400" dirty="0">
                <a:ea typeface="+mn-ea"/>
                <a:sym typeface="+mn-lt"/>
              </a:rPr>
              <a:t> </a:t>
            </a:r>
            <a:r>
              <a:rPr lang="en-US" altLang="zh-CN" sz="2400" dirty="0">
                <a:ea typeface="+mn-ea"/>
                <a:sym typeface="+mn-lt"/>
              </a:rPr>
              <a:t>I</a:t>
            </a:r>
            <a:r>
              <a:rPr lang="zh-CN" altLang="en-US" sz="2400" dirty="0">
                <a:ea typeface="+mn-ea"/>
                <a:sym typeface="+mn-lt"/>
              </a:rPr>
              <a:t>ntelligence and </a:t>
            </a:r>
            <a:r>
              <a:rPr lang="en-US" altLang="zh-CN" sz="2400" dirty="0">
                <a:ea typeface="+mn-ea"/>
                <a:sym typeface="+mn-lt"/>
              </a:rPr>
              <a:t>C</a:t>
            </a:r>
            <a:r>
              <a:rPr lang="zh-CN" altLang="en-US" sz="2400" dirty="0">
                <a:ea typeface="+mn-ea"/>
                <a:sym typeface="+mn-lt"/>
              </a:rPr>
              <a:t>onnect</a:t>
            </a:r>
            <a:r>
              <a:rPr lang="en-US" altLang="zh-CN" sz="2400" dirty="0">
                <a:ea typeface="+mn-ea"/>
                <a:sym typeface="+mn-lt"/>
              </a:rPr>
              <a:t>ion for ICV</a:t>
            </a:r>
            <a:endParaRPr lang="zh-CN" altLang="en-US" sz="2400" dirty="0">
              <a:ea typeface="+mn-ea"/>
              <a:sym typeface="+mn-lt"/>
            </a:endParaRPr>
          </a:p>
        </p:txBody>
      </p:sp>
      <p:sp>
        <p:nvSpPr>
          <p:cNvPr id="5" name="标题 2"/>
          <p:cNvSpPr txBox="1"/>
          <p:nvPr/>
        </p:nvSpPr>
        <p:spPr bwMode="auto">
          <a:xfrm>
            <a:off x="335360" y="920913"/>
            <a:ext cx="11521280" cy="646331"/>
          </a:xfrm>
          <a:prstGeom prst="rect">
            <a:avLst/>
          </a:prstGeom>
          <a:solidFill>
            <a:srgbClr val="F2F2F2">
              <a:lumMod val="95000"/>
            </a:srgbClr>
          </a:solidFill>
        </p:spPr>
        <p:txBody>
          <a:bodyPr wrap="square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 b="1" kern="1200" spc="1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1800" spc="0" dirty="0">
                <a:solidFill>
                  <a:srgbClr val="0070C0"/>
                </a:solidFill>
                <a:ea typeface="+mn-ea"/>
                <a:sym typeface="+mn-lt"/>
              </a:rPr>
              <a:t>China was the first country to classify the levels of intelligence and connection fusion; the technology roadmap is under continuous revision and improvement.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4" y="3321328"/>
            <a:ext cx="2332574" cy="3060000"/>
          </a:xfrm>
          <a:prstGeom prst="rect">
            <a:avLst/>
          </a:prstGeom>
        </p:spPr>
      </p:pic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xmlns="" id="{9363DCE8-05BC-4C5C-AB6D-CCE13DAB506E}"/>
              </a:ext>
            </a:extLst>
          </p:cNvPr>
          <p:cNvGraphicFramePr>
            <a:graphicFrameLocks noGrp="1"/>
          </p:cNvGraphicFramePr>
          <p:nvPr/>
        </p:nvGraphicFramePr>
        <p:xfrm>
          <a:off x="2697610" y="3321328"/>
          <a:ext cx="9361040" cy="3336655"/>
        </p:xfrm>
        <a:graphic>
          <a:graphicData uri="http://schemas.openxmlformats.org/drawingml/2006/table">
            <a:tbl>
              <a:tblPr firstRow="1" firstCol="1" bandRow="1"/>
              <a:tblGrid>
                <a:gridCol w="8263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58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4355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baseline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Connected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baseline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Level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baseline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baseline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Definition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baseline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Typical information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baseline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Transmission needs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baseline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Typical scenes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baseline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Vehicle control body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133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Connected Auxiliary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Information Interaction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aseline="0" dirty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Acquire auxiliary information such as navigation, and upload data such as a vehicle running and driver’s operations, based on the vehicle-road and vehicle-background communications.</a:t>
                      </a:r>
                    </a:p>
                  </a:txBody>
                  <a:tcPr marL="108000" marR="108000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aseline="0" dirty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Maps, traffic flow, traffic signs, fuel consumption, mileage, etc.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aseline="0" dirty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Low requirements for transmission timeliness and reliability.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aseline="0" dirty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Traffic information reminder, vehicle-mounted information service, weather information reminder, emergency call service, etc.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aseline="0" dirty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Human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468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Connected Collaborative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Perception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aseline="0" dirty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Acquire real-time traffic environment information surrounding the vehicle based on vehicle-vehicle, vehicle-road, vehicle-human, vehicle-background communications, and integrate it with the perceptual information of vehicle-mounted sensors as the input of auto-vehicle’s decision and control system.</a:t>
                      </a:r>
                    </a:p>
                  </a:txBody>
                  <a:tcPr marL="108000" marR="108000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aseline="0" dirty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Digital information such as locations of surrounding vehicles/pedestrians/non-motor vehicles, signal light phase, road early warning, etc.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aseline="0" dirty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High requirements for transmission timeliness and reliability.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aseline="0" dirty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Early warning for wet and slippery roads, traffic accidents, and emergency braking, giving way to special vehicles, etc.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aseline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Human or system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13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Connected Collaborative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Decision and Control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aseline="0" dirty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Acquire the surrounding traffic environment information and vehicle decision information based on vehicle-vehicle, vehicle-road, vehicle-cloud communications; integrate with the information of traffic participants such as vehicle-vehicle and vehicle-road; and achieve intelligent collaboration, thus realizing the collaborative decision and control between traffic participants.</a:t>
                      </a:r>
                    </a:p>
                  </a:txBody>
                  <a:tcPr marL="108000" marR="108000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aseline="0" dirty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Collaborative perception, decision, and control information among vehicle-vehicle, vehicle-road, and vehicle-cloud.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aseline="0" dirty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Highest requirements for transmission timeliness and reliability.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aseline="0" dirty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Guiding running speed, vehicle spacing, lane selection, collaborative formation, passing through intersections, ramp confluence, etc.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aseline="0" dirty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Human or system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3B887E21-7AC4-4695-B1B0-30E29D6ED1DB}"/>
              </a:ext>
            </a:extLst>
          </p:cNvPr>
          <p:cNvSpPr txBox="1"/>
          <p:nvPr/>
        </p:nvSpPr>
        <p:spPr>
          <a:xfrm>
            <a:off x="407368" y="1837852"/>
            <a:ext cx="24482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kern="1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I</a:t>
            </a:r>
            <a:r>
              <a:rPr lang="zh-CN" altLang="zh-CN" sz="1800" kern="1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n 2016</a:t>
            </a:r>
            <a:r>
              <a:rPr lang="en-US" altLang="zh-CN" sz="1800" kern="1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, </a:t>
            </a:r>
            <a:r>
              <a:rPr lang="en-GB" altLang="zh-CN" sz="1800" kern="1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release of</a:t>
            </a:r>
            <a:r>
              <a:rPr lang="zh-CN" altLang="zh-CN" sz="1800" kern="1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GB" altLang="zh-CN" sz="1800" kern="1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“</a:t>
            </a:r>
            <a:r>
              <a:rPr lang="zh-CN" altLang="zh-CN" sz="1800" i="1" kern="1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The Techn</a:t>
            </a:r>
            <a:r>
              <a:rPr lang="en-US" altLang="zh-CN" sz="1800" i="1" kern="1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ology</a:t>
            </a:r>
            <a:r>
              <a:rPr lang="zh-CN" altLang="zh-CN" sz="1800" i="1" kern="1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Roadmap </a:t>
            </a:r>
            <a:r>
              <a:rPr lang="en-US" altLang="zh-CN" i="1" kern="1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for </a:t>
            </a:r>
            <a:r>
              <a:rPr lang="en-US" altLang="zh-CN" sz="1800" i="1" kern="1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ICV</a:t>
            </a:r>
            <a:r>
              <a:rPr lang="zh-CN" altLang="zh-CN" sz="1800" i="1" kern="1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s</a:t>
            </a:r>
            <a:r>
              <a:rPr lang="en-GB" altLang="zh-CN" sz="1800" i="1" kern="1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”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C625D27B-09D8-43DD-90E4-F715D37AE483}"/>
              </a:ext>
            </a:extLst>
          </p:cNvPr>
          <p:cNvSpPr txBox="1"/>
          <p:nvPr/>
        </p:nvSpPr>
        <p:spPr>
          <a:xfrm>
            <a:off x="2855640" y="1837852"/>
            <a:ext cx="27363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first time to classify the levels of intelligence and connection fusion</a:t>
            </a:r>
            <a:endParaRPr lang="zh-CN" altLang="en-US" kern="1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xmlns="" id="{896E6221-9D2D-4D79-BF4D-80E042C0AD2F}"/>
              </a:ext>
            </a:extLst>
          </p:cNvPr>
          <p:cNvSpPr/>
          <p:nvPr/>
        </p:nvSpPr>
        <p:spPr>
          <a:xfrm>
            <a:off x="1127448" y="2782001"/>
            <a:ext cx="504056" cy="576064"/>
          </a:xfrm>
          <a:prstGeom prst="downArrow">
            <a:avLst/>
          </a:prstGeom>
          <a:solidFill>
            <a:srgbClr val="FFFF00"/>
          </a:solidFill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箭头: 下 11">
            <a:extLst>
              <a:ext uri="{FF2B5EF4-FFF2-40B4-BE49-F238E27FC236}">
                <a16:creationId xmlns:a16="http://schemas.microsoft.com/office/drawing/2014/main" xmlns="" id="{465C70D5-B21F-4432-BFBF-9C38DA7291CD}"/>
              </a:ext>
            </a:extLst>
          </p:cNvPr>
          <p:cNvSpPr/>
          <p:nvPr/>
        </p:nvSpPr>
        <p:spPr>
          <a:xfrm>
            <a:off x="3863752" y="2782001"/>
            <a:ext cx="504056" cy="576064"/>
          </a:xfrm>
          <a:prstGeom prst="downArrow">
            <a:avLst/>
          </a:prstGeom>
          <a:solidFill>
            <a:srgbClr val="FFFF00"/>
          </a:solidFill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02FCE29F-7B19-4F48-B6AE-F1F9726CD0D5}"/>
              </a:ext>
            </a:extLst>
          </p:cNvPr>
          <p:cNvSpPr txBox="1"/>
          <p:nvPr/>
        </p:nvSpPr>
        <p:spPr>
          <a:xfrm>
            <a:off x="5951984" y="2048338"/>
            <a:ext cx="3888432" cy="733663"/>
          </a:xfrm>
          <a:prstGeom prst="rightArrow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1800" spc="0" dirty="0">
                <a:solidFill>
                  <a:srgbClr val="0070C0"/>
                </a:solidFill>
                <a:ea typeface="+mn-ea"/>
                <a:sym typeface="+mn-lt"/>
              </a:rPr>
              <a:t>continuous revision and update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9067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9"/>
          <p:cNvSpPr>
            <a:spLocks noChangeArrowheads="1"/>
          </p:cNvSpPr>
          <p:nvPr/>
        </p:nvSpPr>
        <p:spPr bwMode="auto">
          <a:xfrm>
            <a:off x="44151" y="1434262"/>
            <a:ext cx="5981497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Industrial Chain of Conventional Automotive Electronics</a:t>
            </a:r>
          </a:p>
        </p:txBody>
      </p:sp>
      <p:cxnSp>
        <p:nvCxnSpPr>
          <p:cNvPr id="3" name="直接连接符 2"/>
          <p:cNvCxnSpPr>
            <a:cxnSpLocks/>
          </p:cNvCxnSpPr>
          <p:nvPr/>
        </p:nvCxnSpPr>
        <p:spPr bwMode="auto">
          <a:xfrm>
            <a:off x="6096000" y="1759907"/>
            <a:ext cx="0" cy="4906434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" name="组合 3"/>
          <p:cNvGrpSpPr/>
          <p:nvPr/>
        </p:nvGrpSpPr>
        <p:grpSpPr bwMode="auto">
          <a:xfrm>
            <a:off x="1123951" y="4890457"/>
            <a:ext cx="4320116" cy="1081618"/>
            <a:chOff x="982768" y="4437112"/>
            <a:chExt cx="4320000" cy="1080000"/>
          </a:xfrm>
        </p:grpSpPr>
        <p:sp>
          <p:nvSpPr>
            <p:cNvPr id="5" name="梯形 4"/>
            <p:cNvSpPr/>
            <p:nvPr/>
          </p:nvSpPr>
          <p:spPr>
            <a:xfrm>
              <a:off x="982768" y="4437112"/>
              <a:ext cx="4320000" cy="1080000"/>
            </a:xfrm>
            <a:prstGeom prst="trapezoid">
              <a:avLst>
                <a:gd name="adj" fmla="val 47342"/>
              </a:avLst>
            </a:prstGeom>
            <a:gradFill flip="none" rotWithShape="1">
              <a:gsLst>
                <a:gs pos="52000">
                  <a:srgbClr val="D9F9DA"/>
                </a:gs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anchor="ctr"/>
            <a:lstStyle/>
            <a:p>
              <a:pPr marL="342900" indent="-342900" algn="ctr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ü"/>
                <a:defRPr/>
              </a:pPr>
              <a:endParaRPr lang="zh-CN" altLang="en-US" sz="1865" dirty="0">
                <a:cs typeface="+mn-ea"/>
                <a:sym typeface="+mn-lt"/>
              </a:endParaRPr>
            </a:p>
          </p:txBody>
        </p:sp>
        <p:sp>
          <p:nvSpPr>
            <p:cNvPr id="6" name="矩形: 圆角 5"/>
            <p:cNvSpPr>
              <a:spLocks noChangeAspect="1" noChangeArrowheads="1"/>
            </p:cNvSpPr>
            <p:nvPr/>
          </p:nvSpPr>
          <p:spPr bwMode="auto">
            <a:xfrm>
              <a:off x="1609285" y="4616760"/>
              <a:ext cx="719647" cy="720703"/>
            </a:xfrm>
            <a:prstGeom prst="roundRect">
              <a:avLst>
                <a:gd name="adj" fmla="val 2403"/>
              </a:avLst>
            </a:prstGeom>
            <a:solidFill>
              <a:schemeClr val="bg1"/>
            </a:solidFill>
            <a:ln w="12700">
              <a:noFill/>
              <a:round/>
            </a:ln>
            <a:effectLst>
              <a:outerShdw blurRad="190500" dist="38100" dir="2700000" algn="ctr" rotWithShape="0">
                <a:srgbClr val="40404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altLang="zh-CN" sz="1465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047" name="文本框 7"/>
            <p:cNvSpPr txBox="1">
              <a:spLocks noChangeArrowheads="1"/>
            </p:cNvSpPr>
            <p:nvPr/>
          </p:nvSpPr>
          <p:spPr bwMode="auto">
            <a:xfrm>
              <a:off x="1709507" y="5037008"/>
              <a:ext cx="519089" cy="256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065" b="1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Chip</a:t>
              </a:r>
              <a:endParaRPr lang="zh-CN" altLang="en-US" sz="1065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8048" name="图片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051" y="4677008"/>
              <a:ext cx="36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: 圆角 8"/>
            <p:cNvSpPr>
              <a:spLocks noChangeAspect="1" noChangeArrowheads="1"/>
            </p:cNvSpPr>
            <p:nvPr/>
          </p:nvSpPr>
          <p:spPr bwMode="auto">
            <a:xfrm>
              <a:off x="2462278" y="4616760"/>
              <a:ext cx="717531" cy="720703"/>
            </a:xfrm>
            <a:prstGeom prst="roundRect">
              <a:avLst>
                <a:gd name="adj" fmla="val 2403"/>
              </a:avLst>
            </a:prstGeom>
            <a:solidFill>
              <a:schemeClr val="bg1"/>
            </a:solidFill>
            <a:ln w="12700">
              <a:noFill/>
              <a:round/>
            </a:ln>
            <a:effectLst>
              <a:outerShdw blurRad="190500" dist="38100" dir="2700000" algn="ctr" rotWithShape="0">
                <a:srgbClr val="40404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altLang="zh-CN" sz="1465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8050" name="Picture 2" descr="https://timgsa.baidu.com/timg?image&amp;quality=80&amp;size=b9999_10000&amp;sec=1537757483&amp;di=4975551feb12d5faa17d00de561d747d&amp;imgtype=jpg&amp;er=1&amp;src=http%3A%2F%2Fimgsrc.baidu.com%2Fimgad%2Fpic%2Fitem%2Fd6ca7bcb0a46f21f1469e469fd246b600c33aeaf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924" t="6950" r="26111" b="26146"/>
            <a:stretch>
              <a:fillRect/>
            </a:stretch>
          </p:blipFill>
          <p:spPr bwMode="auto">
            <a:xfrm>
              <a:off x="2645922" y="4677008"/>
              <a:ext cx="360322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051" name="文本框 11"/>
            <p:cNvSpPr txBox="1">
              <a:spLocks noChangeArrowheads="1"/>
            </p:cNvSpPr>
            <p:nvPr/>
          </p:nvSpPr>
          <p:spPr bwMode="auto">
            <a:xfrm>
              <a:off x="2418725" y="4974627"/>
              <a:ext cx="792967" cy="419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065" b="1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Core system</a:t>
              </a:r>
              <a:endParaRPr lang="zh-CN" altLang="en-US" sz="1065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矩形: 圆角 11"/>
            <p:cNvSpPr>
              <a:spLocks noChangeAspect="1" noChangeArrowheads="1"/>
            </p:cNvSpPr>
            <p:nvPr/>
          </p:nvSpPr>
          <p:spPr bwMode="auto">
            <a:xfrm>
              <a:off x="3308922" y="4610419"/>
              <a:ext cx="719647" cy="718591"/>
            </a:xfrm>
            <a:prstGeom prst="roundRect">
              <a:avLst>
                <a:gd name="adj" fmla="val 2403"/>
              </a:avLst>
            </a:prstGeom>
            <a:solidFill>
              <a:schemeClr val="bg1"/>
            </a:solidFill>
            <a:ln w="12700">
              <a:noFill/>
              <a:round/>
            </a:ln>
            <a:effectLst>
              <a:outerShdw blurRad="190500" dist="38100" dir="2700000" algn="ctr" rotWithShape="0">
                <a:srgbClr val="40404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altLang="zh-CN" sz="1465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053" name="文本框 13"/>
            <p:cNvSpPr txBox="1">
              <a:spLocks noChangeArrowheads="1"/>
            </p:cNvSpPr>
            <p:nvPr/>
          </p:nvSpPr>
          <p:spPr bwMode="auto">
            <a:xfrm>
              <a:off x="3265728" y="5029683"/>
              <a:ext cx="792967" cy="256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065" b="1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IP</a:t>
              </a:r>
              <a:endParaRPr lang="zh-CN" altLang="en-US" sz="1065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8054" name="图片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038" t="10866" r="11383" b="9125"/>
            <a:stretch>
              <a:fillRect/>
            </a:stretch>
          </p:blipFill>
          <p:spPr bwMode="auto">
            <a:xfrm>
              <a:off x="3458614" y="4650207"/>
              <a:ext cx="413537" cy="432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055" name="文本框 15"/>
            <p:cNvSpPr txBox="1">
              <a:spLocks noChangeArrowheads="1"/>
            </p:cNvSpPr>
            <p:nvPr/>
          </p:nvSpPr>
          <p:spPr bwMode="auto">
            <a:xfrm>
              <a:off x="4185279" y="4756780"/>
              <a:ext cx="532504" cy="31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r>
                <a:rPr lang="en-US" altLang="zh-CN" sz="1465" b="1">
                  <a:latin typeface="+mn-lt"/>
                  <a:ea typeface="+mn-ea"/>
                  <a:cs typeface="+mn-ea"/>
                  <a:sym typeface="+mn-lt"/>
                </a:rPr>
                <a:t>.......</a:t>
              </a: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1663701" y="2570590"/>
            <a:ext cx="3238500" cy="2250017"/>
            <a:chOff x="1678040" y="2115900"/>
            <a:chExt cx="3240000" cy="2250000"/>
          </a:xfrm>
        </p:grpSpPr>
        <p:sp>
          <p:nvSpPr>
            <p:cNvPr id="17" name="梯形 16"/>
            <p:cNvSpPr/>
            <p:nvPr/>
          </p:nvSpPr>
          <p:spPr>
            <a:xfrm>
              <a:off x="1678040" y="3286408"/>
              <a:ext cx="3240000" cy="1079492"/>
            </a:xfrm>
            <a:prstGeom prst="trapezoid">
              <a:avLst>
                <a:gd name="adj" fmla="val 42639"/>
              </a:avLst>
            </a:prstGeom>
            <a:gradFill flip="none" rotWithShape="1">
              <a:gsLst>
                <a:gs pos="52000">
                  <a:srgbClr val="D9F9DA"/>
                </a:gs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anchor="ctr"/>
            <a:lstStyle/>
            <a:p>
              <a:pPr marL="342900" indent="-342900" algn="ctr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ü"/>
                <a:defRPr/>
              </a:pPr>
              <a:endParaRPr lang="zh-CN" altLang="en-US" sz="1865">
                <a:cs typeface="+mn-ea"/>
                <a:sym typeface="+mn-lt"/>
              </a:endParaRPr>
            </a:p>
          </p:txBody>
        </p:sp>
        <p:sp>
          <p:nvSpPr>
            <p:cNvPr id="18" name="梯形 17"/>
            <p:cNvSpPr/>
            <p:nvPr/>
          </p:nvSpPr>
          <p:spPr>
            <a:xfrm>
              <a:off x="2165099" y="2115900"/>
              <a:ext cx="2268001" cy="1079492"/>
            </a:xfrm>
            <a:prstGeom prst="trapezoid">
              <a:avLst>
                <a:gd name="adj" fmla="val 42639"/>
              </a:avLst>
            </a:prstGeom>
            <a:gradFill flip="none" rotWithShape="1">
              <a:gsLst>
                <a:gs pos="52000">
                  <a:srgbClr val="D9F9DA"/>
                </a:gs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anchor="ctr"/>
            <a:lstStyle/>
            <a:p>
              <a:pPr marL="342900" indent="-342900" algn="ctr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ü"/>
                <a:defRPr/>
              </a:pPr>
              <a:endParaRPr lang="zh-CN" altLang="en-US" sz="1865" dirty="0">
                <a:cs typeface="+mn-ea"/>
                <a:sym typeface="+mn-lt"/>
              </a:endParaRPr>
            </a:p>
          </p:txBody>
        </p:sp>
        <p:sp>
          <p:nvSpPr>
            <p:cNvPr id="19" name="矩形: 圆角 18"/>
            <p:cNvSpPr>
              <a:spLocks noChangeArrowheads="1"/>
            </p:cNvSpPr>
            <p:nvPr/>
          </p:nvSpPr>
          <p:spPr bwMode="auto">
            <a:xfrm>
              <a:off x="2218041" y="3284373"/>
              <a:ext cx="1691999" cy="719661"/>
            </a:xfrm>
            <a:prstGeom prst="roundRect">
              <a:avLst>
                <a:gd name="adj" fmla="val 2403"/>
              </a:avLst>
            </a:prstGeom>
            <a:solidFill>
              <a:schemeClr val="bg1"/>
            </a:solidFill>
            <a:ln w="12700">
              <a:noFill/>
              <a:round/>
            </a:ln>
            <a:effectLst>
              <a:outerShdw blurRad="190500" dist="38100" dir="2700000" algn="ctr" rotWithShape="0">
                <a:srgbClr val="40404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altLang="zh-CN" sz="1465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037" name="文本框 20"/>
            <p:cNvSpPr txBox="1">
              <a:spLocks noChangeArrowheads="1"/>
            </p:cNvSpPr>
            <p:nvPr/>
          </p:nvSpPr>
          <p:spPr bwMode="auto">
            <a:xfrm>
              <a:off x="2388167" y="3704227"/>
              <a:ext cx="1331568" cy="255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065" b="1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ECU H/S</a:t>
              </a:r>
              <a:endParaRPr lang="zh-CN" altLang="en-US" sz="1065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8038" name="Picture 6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4141" y="3334100"/>
              <a:ext cx="716992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039" name="图片 2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285" y="3342181"/>
              <a:ext cx="246496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040" name="组合 23"/>
            <p:cNvGrpSpPr/>
            <p:nvPr/>
          </p:nvGrpSpPr>
          <p:grpSpPr bwMode="auto">
            <a:xfrm>
              <a:off x="2764393" y="2338148"/>
              <a:ext cx="1008000" cy="647695"/>
              <a:chOff x="2609121" y="2109545"/>
              <a:chExt cx="1008000" cy="647695"/>
            </a:xfrm>
          </p:grpSpPr>
          <p:sp>
            <p:nvSpPr>
              <p:cNvPr id="25" name="矩形: 圆角 24"/>
              <p:cNvSpPr>
                <a:spLocks noChangeAspect="1" noChangeArrowheads="1"/>
              </p:cNvSpPr>
              <p:nvPr/>
            </p:nvSpPr>
            <p:spPr bwMode="auto">
              <a:xfrm>
                <a:off x="2609121" y="2109545"/>
                <a:ext cx="1008000" cy="647695"/>
              </a:xfrm>
              <a:prstGeom prst="roundRect">
                <a:avLst>
                  <a:gd name="adj" fmla="val 2403"/>
                </a:avLst>
              </a:prstGeom>
              <a:solidFill>
                <a:schemeClr val="bg1"/>
              </a:solidFill>
              <a:ln w="12700">
                <a:noFill/>
                <a:round/>
              </a:ln>
              <a:effectLst>
                <a:outerShdw blurRad="190500" dist="38100" dir="2700000" algn="ctr" rotWithShape="0">
                  <a:srgbClr val="404040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altLang="zh-CN" sz="1465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043" name="文本框 26"/>
              <p:cNvSpPr txBox="1">
                <a:spLocks noChangeArrowheads="1"/>
              </p:cNvSpPr>
              <p:nvPr/>
            </p:nvSpPr>
            <p:spPr bwMode="auto">
              <a:xfrm>
                <a:off x="2701200" y="2467751"/>
                <a:ext cx="825291" cy="255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065" b="1">
                    <a:solidFill>
                      <a:srgbClr val="595959"/>
                    </a:solidFill>
                    <a:latin typeface="+mn-lt"/>
                    <a:ea typeface="+mn-ea"/>
                    <a:cs typeface="+mn-ea"/>
                    <a:sym typeface="+mn-lt"/>
                  </a:rPr>
                  <a:t>OEM</a:t>
                </a:r>
              </a:p>
            </p:txBody>
          </p:sp>
          <p:grpSp>
            <p:nvGrpSpPr>
              <p:cNvPr id="27" name="组合 26"/>
              <p:cNvGrpSpPr/>
              <p:nvPr/>
            </p:nvGrpSpPr>
            <p:grpSpPr bwMode="auto">
              <a:xfrm>
                <a:off x="2813635" y="2240543"/>
                <a:ext cx="582215" cy="201847"/>
                <a:chOff x="5382135" y="3119250"/>
                <a:chExt cx="782858" cy="271407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28" name="Freeform 13"/>
                <p:cNvSpPr>
                  <a:spLocks noEditPoints="1"/>
                </p:cNvSpPr>
                <p:nvPr/>
              </p:nvSpPr>
              <p:spPr bwMode="auto">
                <a:xfrm>
                  <a:off x="5484750" y="3148482"/>
                  <a:ext cx="542205" cy="242175"/>
                </a:xfrm>
                <a:custGeom>
                  <a:avLst/>
                  <a:gdLst>
                    <a:gd name="T0" fmla="*/ 2080 w 2293"/>
                    <a:gd name="T1" fmla="*/ 1018 h 1018"/>
                    <a:gd name="T2" fmla="*/ 1867 w 2293"/>
                    <a:gd name="T3" fmla="*/ 804 h 1018"/>
                    <a:gd name="T4" fmla="*/ 2080 w 2293"/>
                    <a:gd name="T5" fmla="*/ 591 h 1018"/>
                    <a:gd name="T6" fmla="*/ 2293 w 2293"/>
                    <a:gd name="T7" fmla="*/ 804 h 1018"/>
                    <a:gd name="T8" fmla="*/ 2080 w 2293"/>
                    <a:gd name="T9" fmla="*/ 1018 h 1018"/>
                    <a:gd name="T10" fmla="*/ 2080 w 2293"/>
                    <a:gd name="T11" fmla="*/ 658 h 1018"/>
                    <a:gd name="T12" fmla="*/ 1934 w 2293"/>
                    <a:gd name="T13" fmla="*/ 804 h 1018"/>
                    <a:gd name="T14" fmla="*/ 2080 w 2293"/>
                    <a:gd name="T15" fmla="*/ 951 h 1018"/>
                    <a:gd name="T16" fmla="*/ 2227 w 2293"/>
                    <a:gd name="T17" fmla="*/ 804 h 1018"/>
                    <a:gd name="T18" fmla="*/ 2080 w 2293"/>
                    <a:gd name="T19" fmla="*/ 658 h 1018"/>
                    <a:gd name="T20" fmla="*/ 212 w 2293"/>
                    <a:gd name="T21" fmla="*/ 1018 h 1018"/>
                    <a:gd name="T22" fmla="*/ 0 w 2293"/>
                    <a:gd name="T23" fmla="*/ 804 h 1018"/>
                    <a:gd name="T24" fmla="*/ 212 w 2293"/>
                    <a:gd name="T25" fmla="*/ 591 h 1018"/>
                    <a:gd name="T26" fmla="*/ 426 w 2293"/>
                    <a:gd name="T27" fmla="*/ 804 h 1018"/>
                    <a:gd name="T28" fmla="*/ 212 w 2293"/>
                    <a:gd name="T29" fmla="*/ 1018 h 1018"/>
                    <a:gd name="T30" fmla="*/ 212 w 2293"/>
                    <a:gd name="T31" fmla="*/ 658 h 1018"/>
                    <a:gd name="T32" fmla="*/ 66 w 2293"/>
                    <a:gd name="T33" fmla="*/ 804 h 1018"/>
                    <a:gd name="T34" fmla="*/ 212 w 2293"/>
                    <a:gd name="T35" fmla="*/ 951 h 1018"/>
                    <a:gd name="T36" fmla="*/ 359 w 2293"/>
                    <a:gd name="T37" fmla="*/ 804 h 1018"/>
                    <a:gd name="T38" fmla="*/ 212 w 2293"/>
                    <a:gd name="T39" fmla="*/ 658 h 1018"/>
                    <a:gd name="T40" fmla="*/ 2088 w 2293"/>
                    <a:gd name="T41" fmla="*/ 300 h 1018"/>
                    <a:gd name="T42" fmla="*/ 1388 w 2293"/>
                    <a:gd name="T43" fmla="*/ 300 h 1018"/>
                    <a:gd name="T44" fmla="*/ 1420 w 2293"/>
                    <a:gd name="T45" fmla="*/ 5 h 1018"/>
                    <a:gd name="T46" fmla="*/ 1478 w 2293"/>
                    <a:gd name="T47" fmla="*/ 6 h 1018"/>
                    <a:gd name="T48" fmla="*/ 2079 w 2293"/>
                    <a:gd name="T49" fmla="*/ 260 h 1018"/>
                    <a:gd name="T50" fmla="*/ 2088 w 2293"/>
                    <a:gd name="T51" fmla="*/ 300 h 1018"/>
                    <a:gd name="T52" fmla="*/ 1462 w 2293"/>
                    <a:gd name="T53" fmla="*/ 234 h 1018"/>
                    <a:gd name="T54" fmla="*/ 2000 w 2293"/>
                    <a:gd name="T55" fmla="*/ 234 h 1018"/>
                    <a:gd name="T56" fmla="*/ 1480 w 2293"/>
                    <a:gd name="T57" fmla="*/ 72 h 1018"/>
                    <a:gd name="T58" fmla="*/ 1462 w 2293"/>
                    <a:gd name="T59" fmla="*/ 234 h 1018"/>
                    <a:gd name="T60" fmla="*/ 1327 w 2293"/>
                    <a:gd name="T61" fmla="*/ 300 h 1018"/>
                    <a:gd name="T62" fmla="*/ 683 w 2293"/>
                    <a:gd name="T63" fmla="*/ 300 h 1018"/>
                    <a:gd name="T64" fmla="*/ 645 w 2293"/>
                    <a:gd name="T65" fmla="*/ 261 h 1018"/>
                    <a:gd name="T66" fmla="*/ 791 w 2293"/>
                    <a:gd name="T67" fmla="*/ 106 h 1018"/>
                    <a:gd name="T68" fmla="*/ 1230 w 2293"/>
                    <a:gd name="T69" fmla="*/ 0 h 1018"/>
                    <a:gd name="T70" fmla="*/ 1343 w 2293"/>
                    <a:gd name="T71" fmla="*/ 5 h 1018"/>
                    <a:gd name="T72" fmla="*/ 1379 w 2293"/>
                    <a:gd name="T73" fmla="*/ 9 h 1018"/>
                    <a:gd name="T74" fmla="*/ 1327 w 2293"/>
                    <a:gd name="T75" fmla="*/ 300 h 1018"/>
                    <a:gd name="T76" fmla="*/ 734 w 2293"/>
                    <a:gd name="T77" fmla="*/ 234 h 1018"/>
                    <a:gd name="T78" fmla="*/ 1271 w 2293"/>
                    <a:gd name="T79" fmla="*/ 234 h 1018"/>
                    <a:gd name="T80" fmla="*/ 1301 w 2293"/>
                    <a:gd name="T81" fmla="*/ 69 h 1018"/>
                    <a:gd name="T82" fmla="*/ 1230 w 2293"/>
                    <a:gd name="T83" fmla="*/ 67 h 1018"/>
                    <a:gd name="T84" fmla="*/ 734 w 2293"/>
                    <a:gd name="T85" fmla="*/ 234 h 1018"/>
                    <a:gd name="T86" fmla="*/ 734 w 2293"/>
                    <a:gd name="T87" fmla="*/ 234 h 1018"/>
                    <a:gd name="T88" fmla="*/ 734 w 2293"/>
                    <a:gd name="T89" fmla="*/ 234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293" h="1018">
                      <a:moveTo>
                        <a:pt x="2080" y="1018"/>
                      </a:moveTo>
                      <a:cubicBezTo>
                        <a:pt x="1963" y="1018"/>
                        <a:pt x="1867" y="922"/>
                        <a:pt x="1867" y="804"/>
                      </a:cubicBezTo>
                      <a:cubicBezTo>
                        <a:pt x="1867" y="687"/>
                        <a:pt x="1963" y="591"/>
                        <a:pt x="2080" y="591"/>
                      </a:cubicBezTo>
                      <a:cubicBezTo>
                        <a:pt x="2198" y="591"/>
                        <a:pt x="2293" y="687"/>
                        <a:pt x="2293" y="804"/>
                      </a:cubicBezTo>
                      <a:cubicBezTo>
                        <a:pt x="2293" y="922"/>
                        <a:pt x="2198" y="1018"/>
                        <a:pt x="2080" y="1018"/>
                      </a:cubicBezTo>
                      <a:close/>
                      <a:moveTo>
                        <a:pt x="2080" y="658"/>
                      </a:moveTo>
                      <a:cubicBezTo>
                        <a:pt x="2000" y="658"/>
                        <a:pt x="1934" y="724"/>
                        <a:pt x="1934" y="804"/>
                      </a:cubicBezTo>
                      <a:cubicBezTo>
                        <a:pt x="1934" y="885"/>
                        <a:pt x="2000" y="951"/>
                        <a:pt x="2080" y="951"/>
                      </a:cubicBezTo>
                      <a:cubicBezTo>
                        <a:pt x="2161" y="951"/>
                        <a:pt x="2227" y="885"/>
                        <a:pt x="2227" y="804"/>
                      </a:cubicBezTo>
                      <a:cubicBezTo>
                        <a:pt x="2227" y="724"/>
                        <a:pt x="2161" y="658"/>
                        <a:pt x="2080" y="658"/>
                      </a:cubicBezTo>
                      <a:close/>
                      <a:moveTo>
                        <a:pt x="212" y="1018"/>
                      </a:moveTo>
                      <a:cubicBezTo>
                        <a:pt x="95" y="1018"/>
                        <a:pt x="0" y="922"/>
                        <a:pt x="0" y="804"/>
                      </a:cubicBezTo>
                      <a:cubicBezTo>
                        <a:pt x="0" y="687"/>
                        <a:pt x="95" y="591"/>
                        <a:pt x="212" y="591"/>
                      </a:cubicBezTo>
                      <a:cubicBezTo>
                        <a:pt x="330" y="591"/>
                        <a:pt x="426" y="687"/>
                        <a:pt x="426" y="804"/>
                      </a:cubicBezTo>
                      <a:cubicBezTo>
                        <a:pt x="426" y="922"/>
                        <a:pt x="330" y="1018"/>
                        <a:pt x="212" y="1018"/>
                      </a:cubicBezTo>
                      <a:close/>
                      <a:moveTo>
                        <a:pt x="212" y="658"/>
                      </a:moveTo>
                      <a:cubicBezTo>
                        <a:pt x="132" y="658"/>
                        <a:pt x="66" y="724"/>
                        <a:pt x="66" y="804"/>
                      </a:cubicBezTo>
                      <a:cubicBezTo>
                        <a:pt x="66" y="885"/>
                        <a:pt x="132" y="951"/>
                        <a:pt x="212" y="951"/>
                      </a:cubicBezTo>
                      <a:cubicBezTo>
                        <a:pt x="293" y="951"/>
                        <a:pt x="359" y="885"/>
                        <a:pt x="359" y="804"/>
                      </a:cubicBezTo>
                      <a:cubicBezTo>
                        <a:pt x="359" y="724"/>
                        <a:pt x="293" y="658"/>
                        <a:pt x="212" y="658"/>
                      </a:cubicBezTo>
                      <a:close/>
                      <a:moveTo>
                        <a:pt x="2088" y="300"/>
                      </a:moveTo>
                      <a:cubicBezTo>
                        <a:pt x="1388" y="300"/>
                        <a:pt x="1388" y="300"/>
                        <a:pt x="1388" y="300"/>
                      </a:cubicBezTo>
                      <a:cubicBezTo>
                        <a:pt x="1420" y="5"/>
                        <a:pt x="1420" y="5"/>
                        <a:pt x="1420" y="5"/>
                      </a:cubicBezTo>
                      <a:cubicBezTo>
                        <a:pt x="1478" y="6"/>
                        <a:pt x="1478" y="6"/>
                        <a:pt x="1478" y="6"/>
                      </a:cubicBezTo>
                      <a:cubicBezTo>
                        <a:pt x="1721" y="9"/>
                        <a:pt x="2023" y="14"/>
                        <a:pt x="2079" y="260"/>
                      </a:cubicBezTo>
                      <a:lnTo>
                        <a:pt x="2088" y="300"/>
                      </a:lnTo>
                      <a:close/>
                      <a:moveTo>
                        <a:pt x="1462" y="234"/>
                      </a:moveTo>
                      <a:cubicBezTo>
                        <a:pt x="2000" y="234"/>
                        <a:pt x="2000" y="234"/>
                        <a:pt x="2000" y="234"/>
                      </a:cubicBezTo>
                      <a:cubicBezTo>
                        <a:pt x="1931" y="80"/>
                        <a:pt x="1693" y="76"/>
                        <a:pt x="1480" y="72"/>
                      </a:cubicBezTo>
                      <a:lnTo>
                        <a:pt x="1462" y="234"/>
                      </a:lnTo>
                      <a:close/>
                      <a:moveTo>
                        <a:pt x="1327" y="300"/>
                      </a:moveTo>
                      <a:cubicBezTo>
                        <a:pt x="683" y="300"/>
                        <a:pt x="683" y="300"/>
                        <a:pt x="683" y="300"/>
                      </a:cubicBezTo>
                      <a:cubicBezTo>
                        <a:pt x="661" y="300"/>
                        <a:pt x="645" y="284"/>
                        <a:pt x="645" y="261"/>
                      </a:cubicBezTo>
                      <a:cubicBezTo>
                        <a:pt x="645" y="221"/>
                        <a:pt x="706" y="156"/>
                        <a:pt x="791" y="106"/>
                      </a:cubicBezTo>
                      <a:cubicBezTo>
                        <a:pt x="873" y="58"/>
                        <a:pt x="1016" y="0"/>
                        <a:pt x="1230" y="0"/>
                      </a:cubicBezTo>
                      <a:cubicBezTo>
                        <a:pt x="1267" y="0"/>
                        <a:pt x="1305" y="2"/>
                        <a:pt x="1343" y="5"/>
                      </a:cubicBezTo>
                      <a:cubicBezTo>
                        <a:pt x="1379" y="9"/>
                        <a:pt x="1379" y="9"/>
                        <a:pt x="1379" y="9"/>
                      </a:cubicBezTo>
                      <a:lnTo>
                        <a:pt x="1327" y="300"/>
                      </a:lnTo>
                      <a:close/>
                      <a:moveTo>
                        <a:pt x="734" y="234"/>
                      </a:moveTo>
                      <a:cubicBezTo>
                        <a:pt x="1271" y="234"/>
                        <a:pt x="1271" y="234"/>
                        <a:pt x="1271" y="234"/>
                      </a:cubicBezTo>
                      <a:cubicBezTo>
                        <a:pt x="1301" y="69"/>
                        <a:pt x="1301" y="69"/>
                        <a:pt x="1301" y="69"/>
                      </a:cubicBezTo>
                      <a:cubicBezTo>
                        <a:pt x="1277" y="68"/>
                        <a:pt x="1254" y="67"/>
                        <a:pt x="1230" y="67"/>
                      </a:cubicBezTo>
                      <a:cubicBezTo>
                        <a:pt x="940" y="67"/>
                        <a:pt x="789" y="176"/>
                        <a:pt x="734" y="234"/>
                      </a:cubicBezTo>
                      <a:close/>
                      <a:moveTo>
                        <a:pt x="734" y="234"/>
                      </a:moveTo>
                      <a:cubicBezTo>
                        <a:pt x="734" y="234"/>
                        <a:pt x="734" y="234"/>
                        <a:pt x="734" y="23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600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14"/>
                <p:cNvSpPr>
                  <a:spLocks noEditPoints="1"/>
                </p:cNvSpPr>
                <p:nvPr/>
              </p:nvSpPr>
              <p:spPr bwMode="auto">
                <a:xfrm>
                  <a:off x="5382135" y="3119250"/>
                  <a:ext cx="782858" cy="230503"/>
                </a:xfrm>
                <a:custGeom>
                  <a:avLst/>
                  <a:gdLst>
                    <a:gd name="T0" fmla="*/ 857 w 3311"/>
                    <a:gd name="T1" fmla="*/ 969 h 969"/>
                    <a:gd name="T2" fmla="*/ 640 w 3311"/>
                    <a:gd name="T3" fmla="*/ 698 h 969"/>
                    <a:gd name="T4" fmla="*/ 438 w 3311"/>
                    <a:gd name="T5" fmla="*/ 969 h 969"/>
                    <a:gd name="T6" fmla="*/ 111 w 3311"/>
                    <a:gd name="T7" fmla="*/ 966 h 969"/>
                    <a:gd name="T8" fmla="*/ 22 w 3311"/>
                    <a:gd name="T9" fmla="*/ 623 h 969"/>
                    <a:gd name="T10" fmla="*/ 26 w 3311"/>
                    <a:gd name="T11" fmla="*/ 613 h 969"/>
                    <a:gd name="T12" fmla="*/ 388 w 3311"/>
                    <a:gd name="T13" fmla="*/ 348 h 969"/>
                    <a:gd name="T14" fmla="*/ 975 w 3311"/>
                    <a:gd name="T15" fmla="*/ 277 h 969"/>
                    <a:gd name="T16" fmla="*/ 1803 w 3311"/>
                    <a:gd name="T17" fmla="*/ 0 h 969"/>
                    <a:gd name="T18" fmla="*/ 2792 w 3311"/>
                    <a:gd name="T19" fmla="*/ 285 h 969"/>
                    <a:gd name="T20" fmla="*/ 3037 w 3311"/>
                    <a:gd name="T21" fmla="*/ 291 h 969"/>
                    <a:gd name="T22" fmla="*/ 3242 w 3311"/>
                    <a:gd name="T23" fmla="*/ 590 h 969"/>
                    <a:gd name="T24" fmla="*/ 3278 w 3311"/>
                    <a:gd name="T25" fmla="*/ 623 h 969"/>
                    <a:gd name="T26" fmla="*/ 3268 w 3311"/>
                    <a:gd name="T27" fmla="*/ 834 h 969"/>
                    <a:gd name="T28" fmla="*/ 3161 w 3311"/>
                    <a:gd name="T29" fmla="*/ 930 h 969"/>
                    <a:gd name="T30" fmla="*/ 2736 w 3311"/>
                    <a:gd name="T31" fmla="*/ 915 h 969"/>
                    <a:gd name="T32" fmla="*/ 2279 w 3311"/>
                    <a:gd name="T33" fmla="*/ 939 h 969"/>
                    <a:gd name="T34" fmla="*/ 920 w 3311"/>
                    <a:gd name="T35" fmla="*/ 902 h 969"/>
                    <a:gd name="T36" fmla="*/ 2520 w 3311"/>
                    <a:gd name="T37" fmla="*/ 634 h 969"/>
                    <a:gd name="T38" fmla="*/ 3158 w 3311"/>
                    <a:gd name="T39" fmla="*/ 863 h 969"/>
                    <a:gd name="T40" fmla="*/ 3221 w 3311"/>
                    <a:gd name="T41" fmla="*/ 787 h 969"/>
                    <a:gd name="T42" fmla="*/ 3214 w 3311"/>
                    <a:gd name="T43" fmla="*/ 656 h 969"/>
                    <a:gd name="T44" fmla="*/ 3180 w 3311"/>
                    <a:gd name="T45" fmla="*/ 627 h 969"/>
                    <a:gd name="T46" fmla="*/ 2874 w 3311"/>
                    <a:gd name="T47" fmla="*/ 349 h 969"/>
                    <a:gd name="T48" fmla="*/ 2777 w 3311"/>
                    <a:gd name="T49" fmla="*/ 353 h 969"/>
                    <a:gd name="T50" fmla="*/ 2162 w 3311"/>
                    <a:gd name="T51" fmla="*/ 101 h 969"/>
                    <a:gd name="T52" fmla="*/ 1411 w 3311"/>
                    <a:gd name="T53" fmla="*/ 109 h 969"/>
                    <a:gd name="T54" fmla="*/ 956 w 3311"/>
                    <a:gd name="T55" fmla="*/ 377 h 969"/>
                    <a:gd name="T56" fmla="*/ 391 w 3311"/>
                    <a:gd name="T57" fmla="*/ 414 h 969"/>
                    <a:gd name="T58" fmla="*/ 85 w 3311"/>
                    <a:gd name="T59" fmla="*/ 644 h 969"/>
                    <a:gd name="T60" fmla="*/ 131 w 3311"/>
                    <a:gd name="T61" fmla="*/ 902 h 969"/>
                    <a:gd name="T62" fmla="*/ 640 w 3311"/>
                    <a:gd name="T63" fmla="*/ 632 h 969"/>
                    <a:gd name="T64" fmla="*/ 920 w 3311"/>
                    <a:gd name="T65" fmla="*/ 902 h 9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311" h="969">
                      <a:moveTo>
                        <a:pt x="2276" y="969"/>
                      </a:moveTo>
                      <a:cubicBezTo>
                        <a:pt x="857" y="969"/>
                        <a:pt x="857" y="969"/>
                        <a:pt x="857" y="969"/>
                      </a:cubicBezTo>
                      <a:cubicBezTo>
                        <a:pt x="855" y="937"/>
                        <a:pt x="855" y="937"/>
                        <a:pt x="855" y="937"/>
                      </a:cubicBezTo>
                      <a:cubicBezTo>
                        <a:pt x="849" y="773"/>
                        <a:pt x="739" y="698"/>
                        <a:pt x="640" y="698"/>
                      </a:cubicBezTo>
                      <a:cubicBezTo>
                        <a:pt x="540" y="698"/>
                        <a:pt x="439" y="772"/>
                        <a:pt x="438" y="935"/>
                      </a:cubicBezTo>
                      <a:cubicBezTo>
                        <a:pt x="438" y="969"/>
                        <a:pt x="438" y="969"/>
                        <a:pt x="438" y="969"/>
                      </a:cubicBezTo>
                      <a:cubicBezTo>
                        <a:pt x="117" y="969"/>
                        <a:pt x="117" y="969"/>
                        <a:pt x="117" y="969"/>
                      </a:cubicBezTo>
                      <a:cubicBezTo>
                        <a:pt x="111" y="966"/>
                        <a:pt x="111" y="966"/>
                        <a:pt x="111" y="966"/>
                      </a:cubicBezTo>
                      <a:cubicBezTo>
                        <a:pt x="45" y="937"/>
                        <a:pt x="8" y="887"/>
                        <a:pt x="5" y="820"/>
                      </a:cubicBezTo>
                      <a:cubicBezTo>
                        <a:pt x="0" y="755"/>
                        <a:pt x="5" y="688"/>
                        <a:pt x="22" y="623"/>
                      </a:cubicBezTo>
                      <a:cubicBezTo>
                        <a:pt x="23" y="618"/>
                        <a:pt x="23" y="618"/>
                        <a:pt x="23" y="618"/>
                      </a:cubicBezTo>
                      <a:cubicBezTo>
                        <a:pt x="26" y="613"/>
                        <a:pt x="26" y="613"/>
                        <a:pt x="26" y="613"/>
                      </a:cubicBezTo>
                      <a:cubicBezTo>
                        <a:pt x="29" y="608"/>
                        <a:pt x="33" y="602"/>
                        <a:pt x="36" y="596"/>
                      </a:cubicBezTo>
                      <a:cubicBezTo>
                        <a:pt x="90" y="508"/>
                        <a:pt x="181" y="360"/>
                        <a:pt x="388" y="348"/>
                      </a:cubicBezTo>
                      <a:cubicBezTo>
                        <a:pt x="923" y="318"/>
                        <a:pt x="923" y="318"/>
                        <a:pt x="923" y="318"/>
                      </a:cubicBezTo>
                      <a:cubicBezTo>
                        <a:pt x="941" y="304"/>
                        <a:pt x="958" y="291"/>
                        <a:pt x="975" y="277"/>
                      </a:cubicBezTo>
                      <a:cubicBezTo>
                        <a:pt x="1090" y="186"/>
                        <a:pt x="1219" y="83"/>
                        <a:pt x="1397" y="44"/>
                      </a:cubicBezTo>
                      <a:cubicBezTo>
                        <a:pt x="1534" y="15"/>
                        <a:pt x="1667" y="0"/>
                        <a:pt x="1803" y="0"/>
                      </a:cubicBezTo>
                      <a:cubicBezTo>
                        <a:pt x="1925" y="0"/>
                        <a:pt x="2047" y="12"/>
                        <a:pt x="2174" y="35"/>
                      </a:cubicBezTo>
                      <a:cubicBezTo>
                        <a:pt x="2394" y="76"/>
                        <a:pt x="2608" y="185"/>
                        <a:pt x="2792" y="285"/>
                      </a:cubicBezTo>
                      <a:cubicBezTo>
                        <a:pt x="2816" y="283"/>
                        <a:pt x="2844" y="282"/>
                        <a:pt x="2874" y="282"/>
                      </a:cubicBezTo>
                      <a:cubicBezTo>
                        <a:pt x="2930" y="282"/>
                        <a:pt x="2989" y="285"/>
                        <a:pt x="3037" y="291"/>
                      </a:cubicBezTo>
                      <a:cubicBezTo>
                        <a:pt x="3114" y="300"/>
                        <a:pt x="3135" y="312"/>
                        <a:pt x="3145" y="328"/>
                      </a:cubicBezTo>
                      <a:cubicBezTo>
                        <a:pt x="3196" y="419"/>
                        <a:pt x="3228" y="505"/>
                        <a:pt x="3242" y="590"/>
                      </a:cubicBezTo>
                      <a:cubicBezTo>
                        <a:pt x="3278" y="590"/>
                        <a:pt x="3278" y="590"/>
                        <a:pt x="3278" y="590"/>
                      </a:cubicBezTo>
                      <a:cubicBezTo>
                        <a:pt x="3278" y="623"/>
                        <a:pt x="3278" y="623"/>
                        <a:pt x="3278" y="623"/>
                      </a:cubicBezTo>
                      <a:cubicBezTo>
                        <a:pt x="3278" y="640"/>
                        <a:pt x="3283" y="661"/>
                        <a:pt x="3287" y="682"/>
                      </a:cubicBezTo>
                      <a:cubicBezTo>
                        <a:pt x="3298" y="731"/>
                        <a:pt x="3311" y="792"/>
                        <a:pt x="3268" y="834"/>
                      </a:cubicBezTo>
                      <a:cubicBezTo>
                        <a:pt x="3261" y="841"/>
                        <a:pt x="3254" y="852"/>
                        <a:pt x="3246" y="864"/>
                      </a:cubicBezTo>
                      <a:cubicBezTo>
                        <a:pt x="3228" y="892"/>
                        <a:pt x="3204" y="928"/>
                        <a:pt x="3161" y="930"/>
                      </a:cubicBezTo>
                      <a:cubicBezTo>
                        <a:pt x="2738" y="946"/>
                        <a:pt x="2738" y="946"/>
                        <a:pt x="2738" y="946"/>
                      </a:cubicBezTo>
                      <a:cubicBezTo>
                        <a:pt x="2736" y="915"/>
                        <a:pt x="2736" y="915"/>
                        <a:pt x="2736" y="915"/>
                      </a:cubicBezTo>
                      <a:cubicBezTo>
                        <a:pt x="2722" y="756"/>
                        <a:pt x="2611" y="700"/>
                        <a:pt x="2520" y="700"/>
                      </a:cubicBezTo>
                      <a:cubicBezTo>
                        <a:pt x="2416" y="700"/>
                        <a:pt x="2296" y="775"/>
                        <a:pt x="2279" y="939"/>
                      </a:cubicBezTo>
                      <a:lnTo>
                        <a:pt x="2276" y="969"/>
                      </a:lnTo>
                      <a:close/>
                      <a:moveTo>
                        <a:pt x="920" y="902"/>
                      </a:moveTo>
                      <a:cubicBezTo>
                        <a:pt x="2217" y="902"/>
                        <a:pt x="2217" y="902"/>
                        <a:pt x="2217" y="902"/>
                      </a:cubicBezTo>
                      <a:cubicBezTo>
                        <a:pt x="2249" y="718"/>
                        <a:pt x="2393" y="634"/>
                        <a:pt x="2520" y="634"/>
                      </a:cubicBezTo>
                      <a:cubicBezTo>
                        <a:pt x="2642" y="634"/>
                        <a:pt x="2770" y="709"/>
                        <a:pt x="2798" y="877"/>
                      </a:cubicBezTo>
                      <a:cubicBezTo>
                        <a:pt x="3158" y="863"/>
                        <a:pt x="3158" y="863"/>
                        <a:pt x="3158" y="863"/>
                      </a:cubicBezTo>
                      <a:cubicBezTo>
                        <a:pt x="3167" y="863"/>
                        <a:pt x="3180" y="844"/>
                        <a:pt x="3191" y="827"/>
                      </a:cubicBezTo>
                      <a:cubicBezTo>
                        <a:pt x="3200" y="813"/>
                        <a:pt x="3209" y="799"/>
                        <a:pt x="3221" y="787"/>
                      </a:cubicBezTo>
                      <a:cubicBezTo>
                        <a:pt x="3237" y="771"/>
                        <a:pt x="3232" y="741"/>
                        <a:pt x="3222" y="697"/>
                      </a:cubicBezTo>
                      <a:cubicBezTo>
                        <a:pt x="3219" y="683"/>
                        <a:pt x="3216" y="670"/>
                        <a:pt x="3214" y="656"/>
                      </a:cubicBezTo>
                      <a:cubicBezTo>
                        <a:pt x="3184" y="656"/>
                        <a:pt x="3184" y="656"/>
                        <a:pt x="3184" y="656"/>
                      </a:cubicBezTo>
                      <a:cubicBezTo>
                        <a:pt x="3180" y="627"/>
                        <a:pt x="3180" y="627"/>
                        <a:pt x="3180" y="627"/>
                      </a:cubicBezTo>
                      <a:cubicBezTo>
                        <a:pt x="3171" y="543"/>
                        <a:pt x="3141" y="459"/>
                        <a:pt x="3091" y="368"/>
                      </a:cubicBezTo>
                      <a:cubicBezTo>
                        <a:pt x="3067" y="360"/>
                        <a:pt x="2978" y="349"/>
                        <a:pt x="2874" y="349"/>
                      </a:cubicBezTo>
                      <a:cubicBezTo>
                        <a:pt x="2842" y="349"/>
                        <a:pt x="2812" y="350"/>
                        <a:pt x="2788" y="352"/>
                      </a:cubicBezTo>
                      <a:cubicBezTo>
                        <a:pt x="2777" y="353"/>
                        <a:pt x="2777" y="353"/>
                        <a:pt x="2777" y="353"/>
                      </a:cubicBezTo>
                      <a:cubicBezTo>
                        <a:pt x="2769" y="348"/>
                        <a:pt x="2769" y="348"/>
                        <a:pt x="2769" y="348"/>
                      </a:cubicBezTo>
                      <a:cubicBezTo>
                        <a:pt x="2587" y="249"/>
                        <a:pt x="2376" y="141"/>
                        <a:pt x="2162" y="101"/>
                      </a:cubicBezTo>
                      <a:cubicBezTo>
                        <a:pt x="2038" y="78"/>
                        <a:pt x="1921" y="67"/>
                        <a:pt x="1803" y="67"/>
                      </a:cubicBezTo>
                      <a:cubicBezTo>
                        <a:pt x="1672" y="67"/>
                        <a:pt x="1543" y="81"/>
                        <a:pt x="1411" y="109"/>
                      </a:cubicBezTo>
                      <a:cubicBezTo>
                        <a:pt x="1249" y="145"/>
                        <a:pt x="1125" y="243"/>
                        <a:pt x="1017" y="329"/>
                      </a:cubicBezTo>
                      <a:cubicBezTo>
                        <a:pt x="996" y="346"/>
                        <a:pt x="976" y="362"/>
                        <a:pt x="956" y="377"/>
                      </a:cubicBezTo>
                      <a:cubicBezTo>
                        <a:pt x="948" y="383"/>
                        <a:pt x="948" y="383"/>
                        <a:pt x="948" y="383"/>
                      </a:cubicBezTo>
                      <a:cubicBezTo>
                        <a:pt x="391" y="414"/>
                        <a:pt x="391" y="414"/>
                        <a:pt x="391" y="414"/>
                      </a:cubicBezTo>
                      <a:cubicBezTo>
                        <a:pt x="219" y="424"/>
                        <a:pt x="147" y="544"/>
                        <a:pt x="93" y="631"/>
                      </a:cubicBezTo>
                      <a:cubicBezTo>
                        <a:pt x="91" y="635"/>
                        <a:pt x="88" y="640"/>
                        <a:pt x="85" y="644"/>
                      </a:cubicBezTo>
                      <a:cubicBezTo>
                        <a:pt x="71" y="700"/>
                        <a:pt x="67" y="758"/>
                        <a:pt x="72" y="815"/>
                      </a:cubicBezTo>
                      <a:cubicBezTo>
                        <a:pt x="74" y="856"/>
                        <a:pt x="93" y="883"/>
                        <a:pt x="131" y="902"/>
                      </a:cubicBezTo>
                      <a:cubicBezTo>
                        <a:pt x="373" y="902"/>
                        <a:pt x="373" y="902"/>
                        <a:pt x="373" y="902"/>
                      </a:cubicBezTo>
                      <a:cubicBezTo>
                        <a:pt x="388" y="717"/>
                        <a:pt x="518" y="632"/>
                        <a:pt x="640" y="632"/>
                      </a:cubicBezTo>
                      <a:cubicBezTo>
                        <a:pt x="767" y="632"/>
                        <a:pt x="899" y="724"/>
                        <a:pt x="920" y="902"/>
                      </a:cubicBezTo>
                      <a:close/>
                      <a:moveTo>
                        <a:pt x="920" y="902"/>
                      </a:moveTo>
                      <a:cubicBezTo>
                        <a:pt x="920" y="902"/>
                        <a:pt x="920" y="902"/>
                        <a:pt x="920" y="90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60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8041" name="文本框 24"/>
            <p:cNvSpPr txBox="1">
              <a:spLocks noChangeArrowheads="1"/>
            </p:cNvSpPr>
            <p:nvPr/>
          </p:nvSpPr>
          <p:spPr bwMode="auto">
            <a:xfrm>
              <a:off x="3875008" y="3575375"/>
              <a:ext cx="747666" cy="318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r>
                <a:rPr lang="zh-CN" altLang="en-US" sz="1465" b="1">
                  <a:latin typeface="+mn-lt"/>
                  <a:ea typeface="+mn-ea"/>
                  <a:cs typeface="+mn-ea"/>
                  <a:sym typeface="+mn-lt"/>
                </a:rPr>
                <a:t>。。。</a:t>
              </a: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1143001" y="2955822"/>
            <a:ext cx="3896785" cy="1482672"/>
            <a:chOff x="920872" y="2502582"/>
            <a:chExt cx="3896932" cy="1482563"/>
          </a:xfrm>
        </p:grpSpPr>
        <p:sp>
          <p:nvSpPr>
            <p:cNvPr id="38031" name="文本框 96"/>
            <p:cNvSpPr txBox="1">
              <a:spLocks noChangeArrowheads="1"/>
            </p:cNvSpPr>
            <p:nvPr/>
          </p:nvSpPr>
          <p:spPr bwMode="auto">
            <a:xfrm>
              <a:off x="920872" y="3605517"/>
              <a:ext cx="776101" cy="379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/>
              <a:r>
                <a:rPr lang="en-US" altLang="zh-CN" sz="1465" b="1">
                  <a:solidFill>
                    <a:srgbClr val="CF6DA4"/>
                  </a:solidFill>
                  <a:latin typeface="+mn-lt"/>
                  <a:ea typeface="+mn-ea"/>
                  <a:cs typeface="+mn-ea"/>
                  <a:sym typeface="+mn-lt"/>
                </a:rPr>
                <a:t>Tier</a:t>
              </a:r>
              <a:r>
                <a:rPr lang="en-US" altLang="zh-CN" sz="1865" b="1">
                  <a:solidFill>
                    <a:srgbClr val="CF6DA4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en-US" altLang="zh-CN" sz="1465" b="1">
                <a:solidFill>
                  <a:srgbClr val="CF6DA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 bwMode="auto">
            <a:xfrm>
              <a:off x="982258" y="3285691"/>
              <a:ext cx="3835546" cy="0"/>
            </a:xfrm>
            <a:prstGeom prst="line">
              <a:avLst/>
            </a:prstGeom>
            <a:noFill/>
            <a:ln w="38100">
              <a:solidFill>
                <a:schemeClr val="accent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8033" name="文本框 96"/>
            <p:cNvSpPr txBox="1">
              <a:spLocks noChangeArrowheads="1"/>
            </p:cNvSpPr>
            <p:nvPr/>
          </p:nvSpPr>
          <p:spPr bwMode="auto">
            <a:xfrm>
              <a:off x="1443178" y="2502582"/>
              <a:ext cx="776101" cy="318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/>
              <a:r>
                <a:rPr lang="en-US" altLang="zh-CN" sz="1465" b="1">
                  <a:solidFill>
                    <a:srgbClr val="00B0F0"/>
                  </a:solidFill>
                  <a:latin typeface="+mn-lt"/>
                  <a:ea typeface="+mn-ea"/>
                  <a:cs typeface="+mn-ea"/>
                  <a:sym typeface="+mn-lt"/>
                </a:rPr>
                <a:t>OEM</a:t>
              </a:r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550333" y="4911624"/>
            <a:ext cx="5029200" cy="701625"/>
            <a:chOff x="329310" y="4457956"/>
            <a:chExt cx="5029304" cy="701577"/>
          </a:xfrm>
        </p:grpSpPr>
        <p:cxnSp>
          <p:nvCxnSpPr>
            <p:cNvPr id="35" name="直接连接符 34"/>
            <p:cNvCxnSpPr/>
            <p:nvPr/>
          </p:nvCxnSpPr>
          <p:spPr bwMode="auto">
            <a:xfrm>
              <a:off x="329310" y="4457956"/>
              <a:ext cx="5029304" cy="0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8030" name="文本框 96"/>
            <p:cNvSpPr txBox="1">
              <a:spLocks noChangeArrowheads="1"/>
            </p:cNvSpPr>
            <p:nvPr/>
          </p:nvSpPr>
          <p:spPr bwMode="auto">
            <a:xfrm>
              <a:off x="341514" y="4779903"/>
              <a:ext cx="776101" cy="379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/>
              <a:r>
                <a:rPr lang="en-US" altLang="zh-CN" sz="1465" b="1">
                  <a:solidFill>
                    <a:srgbClr val="FA8D3D"/>
                  </a:solidFill>
                  <a:latin typeface="+mn-lt"/>
                  <a:ea typeface="+mn-ea"/>
                  <a:cs typeface="+mn-ea"/>
                  <a:sym typeface="+mn-lt"/>
                </a:rPr>
                <a:t>Tier</a:t>
              </a:r>
              <a:r>
                <a:rPr lang="en-US" altLang="zh-CN" sz="1865" b="1">
                  <a:solidFill>
                    <a:srgbClr val="FA8D3D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en-US" altLang="zh-CN" sz="1465" b="1">
                <a:solidFill>
                  <a:srgbClr val="FA8D3D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 bwMode="auto">
          <a:xfrm>
            <a:off x="127001" y="3084941"/>
            <a:ext cx="5890684" cy="2575983"/>
            <a:chOff x="130539" y="2682796"/>
            <a:chExt cx="5890405" cy="2575420"/>
          </a:xfrm>
        </p:grpSpPr>
        <p:cxnSp>
          <p:nvCxnSpPr>
            <p:cNvPr id="38" name="直接连接符 37"/>
            <p:cNvCxnSpPr/>
            <p:nvPr/>
          </p:nvCxnSpPr>
          <p:spPr bwMode="auto">
            <a:xfrm>
              <a:off x="5991312" y="2682796"/>
              <a:ext cx="14815" cy="2560607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直接连接符 38"/>
            <p:cNvCxnSpPr/>
            <p:nvPr/>
          </p:nvCxnSpPr>
          <p:spPr bwMode="auto">
            <a:xfrm flipH="1">
              <a:off x="130539" y="5232822"/>
              <a:ext cx="5890405" cy="2539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直接连接符 39"/>
            <p:cNvCxnSpPr/>
            <p:nvPr/>
          </p:nvCxnSpPr>
          <p:spPr bwMode="auto">
            <a:xfrm>
              <a:off x="134772" y="2695493"/>
              <a:ext cx="0" cy="254791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1" name="直接连接符 40"/>
            <p:cNvCxnSpPr/>
            <p:nvPr/>
          </p:nvCxnSpPr>
          <p:spPr bwMode="auto">
            <a:xfrm flipH="1">
              <a:off x="130539" y="2714538"/>
              <a:ext cx="1079449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" name="直接连接符 41"/>
            <p:cNvCxnSpPr/>
            <p:nvPr/>
          </p:nvCxnSpPr>
          <p:spPr bwMode="auto">
            <a:xfrm flipH="1">
              <a:off x="5138335" y="2695493"/>
              <a:ext cx="81276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" name="直接连接符 42"/>
            <p:cNvCxnSpPr/>
            <p:nvPr/>
          </p:nvCxnSpPr>
          <p:spPr bwMode="auto">
            <a:xfrm flipH="1" flipV="1">
              <a:off x="5087538" y="2695493"/>
              <a:ext cx="4233" cy="254791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4" name="直接连接符 43"/>
            <p:cNvCxnSpPr/>
            <p:nvPr/>
          </p:nvCxnSpPr>
          <p:spPr bwMode="auto">
            <a:xfrm flipV="1">
              <a:off x="1203639" y="2695493"/>
              <a:ext cx="2116" cy="254791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5" name="直接连接符 44"/>
            <p:cNvCxnSpPr/>
            <p:nvPr/>
          </p:nvCxnSpPr>
          <p:spPr bwMode="auto">
            <a:xfrm flipH="1">
              <a:off x="1199406" y="3980029"/>
              <a:ext cx="3843685" cy="19047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7897" name="Rectangle 59"/>
          <p:cNvSpPr>
            <a:spLocks noChangeArrowheads="1"/>
          </p:cNvSpPr>
          <p:nvPr/>
        </p:nvSpPr>
        <p:spPr bwMode="auto">
          <a:xfrm>
            <a:off x="6116962" y="1423195"/>
            <a:ext cx="601788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Industrial Chain of Automated Driving Electronics</a:t>
            </a:r>
          </a:p>
        </p:txBody>
      </p:sp>
      <p:sp>
        <p:nvSpPr>
          <p:cNvPr id="47" name="下箭头 28"/>
          <p:cNvSpPr/>
          <p:nvPr/>
        </p:nvSpPr>
        <p:spPr>
          <a:xfrm rot="16200000">
            <a:off x="6085534" y="4656423"/>
            <a:ext cx="288000" cy="324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 bwMode="auto">
          <a:xfrm>
            <a:off x="5865285" y="1759907"/>
            <a:ext cx="6174316" cy="4931834"/>
            <a:chOff x="5879976" y="1305264"/>
            <a:chExt cx="6175157" cy="4932048"/>
          </a:xfrm>
        </p:grpSpPr>
        <p:grpSp>
          <p:nvGrpSpPr>
            <p:cNvPr id="37986" name="组合 49"/>
            <p:cNvGrpSpPr/>
            <p:nvPr/>
          </p:nvGrpSpPr>
          <p:grpSpPr bwMode="auto">
            <a:xfrm>
              <a:off x="6974332" y="1305264"/>
              <a:ext cx="3696312" cy="2250114"/>
              <a:chOff x="6974332" y="1305264"/>
              <a:chExt cx="3696312" cy="2250114"/>
            </a:xfrm>
          </p:grpSpPr>
          <p:sp>
            <p:nvSpPr>
              <p:cNvPr id="66" name="梯形 65"/>
              <p:cNvSpPr/>
              <p:nvPr/>
            </p:nvSpPr>
            <p:spPr>
              <a:xfrm>
                <a:off x="7742897" y="2475831"/>
                <a:ext cx="2879059" cy="1079547"/>
              </a:xfrm>
              <a:prstGeom prst="trapezoid">
                <a:avLst>
                  <a:gd name="adj" fmla="val 42639"/>
                </a:avLst>
              </a:prstGeom>
              <a:gradFill flip="none" rotWithShape="1">
                <a:gsLst>
                  <a:gs pos="52000">
                    <a:srgbClr val="D9F9DA"/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  <a:ln w="12700">
                <a:noFill/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91440" tIns="45720" rIns="91440" bIns="45720" anchor="ctr"/>
              <a:lstStyle/>
              <a:p>
                <a:pPr marL="342900" indent="-342900" algn="ctr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ü"/>
                  <a:defRPr/>
                </a:pPr>
                <a:endParaRPr lang="zh-CN" altLang="en-US" sz="1865">
                  <a:cs typeface="+mn-ea"/>
                  <a:sym typeface="+mn-lt"/>
                </a:endParaRPr>
              </a:p>
            </p:txBody>
          </p:sp>
          <p:sp>
            <p:nvSpPr>
              <p:cNvPr id="67" name="梯形 66"/>
              <p:cNvSpPr/>
              <p:nvPr/>
            </p:nvSpPr>
            <p:spPr>
              <a:xfrm>
                <a:off x="8210743" y="1305264"/>
                <a:ext cx="1907377" cy="1079547"/>
              </a:xfrm>
              <a:prstGeom prst="trapezoid">
                <a:avLst>
                  <a:gd name="adj" fmla="val 42639"/>
                </a:avLst>
              </a:prstGeom>
              <a:gradFill flip="none" rotWithShape="1">
                <a:gsLst>
                  <a:gs pos="52000">
                    <a:srgbClr val="D9F9DA"/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  <a:ln w="12700">
                <a:noFill/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91440" tIns="45720" rIns="91440" bIns="45720" anchor="ctr"/>
              <a:lstStyle/>
              <a:p>
                <a:pPr marL="342900" indent="-342900" algn="ctr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ü"/>
                  <a:defRPr/>
                </a:pPr>
                <a:endParaRPr lang="zh-CN" altLang="en-US" sz="1865">
                  <a:cs typeface="+mn-ea"/>
                  <a:sym typeface="+mn-lt"/>
                </a:endParaRPr>
              </a:p>
            </p:txBody>
          </p:sp>
          <p:grpSp>
            <p:nvGrpSpPr>
              <p:cNvPr id="38005" name="组合 68"/>
              <p:cNvGrpSpPr/>
              <p:nvPr/>
            </p:nvGrpSpPr>
            <p:grpSpPr bwMode="auto">
              <a:xfrm>
                <a:off x="8812151" y="2662105"/>
                <a:ext cx="1331568" cy="766432"/>
                <a:chOff x="7863194" y="2635737"/>
                <a:chExt cx="1331568" cy="766432"/>
              </a:xfrm>
            </p:grpSpPr>
            <p:sp>
              <p:nvSpPr>
                <p:cNvPr id="83" name="矩形: 圆角 82"/>
                <p:cNvSpPr>
                  <a:spLocks noChangeArrowheads="1"/>
                </p:cNvSpPr>
                <p:nvPr/>
              </p:nvSpPr>
              <p:spPr bwMode="auto">
                <a:xfrm>
                  <a:off x="8184809" y="2635737"/>
                  <a:ext cx="721882" cy="721815"/>
                </a:xfrm>
                <a:prstGeom prst="roundRect">
                  <a:avLst>
                    <a:gd name="adj" fmla="val 2403"/>
                  </a:avLst>
                </a:prstGeom>
                <a:solidFill>
                  <a:schemeClr val="bg1"/>
                </a:solidFill>
                <a:ln w="12700">
                  <a:noFill/>
                  <a:round/>
                </a:ln>
                <a:effectLst>
                  <a:outerShdw blurRad="190500" dist="38100" dir="2700000" algn="ctr" rotWithShape="0">
                    <a:srgbClr val="404040">
                      <a:alpha val="50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altLang="zh-CN" sz="1465" b="1" dirty="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8019" name="文本框 84"/>
                <p:cNvSpPr txBox="1">
                  <a:spLocks noChangeArrowheads="1"/>
                </p:cNvSpPr>
                <p:nvPr/>
              </p:nvSpPr>
              <p:spPr bwMode="auto">
                <a:xfrm>
                  <a:off x="7863194" y="2982036"/>
                  <a:ext cx="1331568" cy="420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065" b="1" dirty="0">
                      <a:solidFill>
                        <a:srgbClr val="595959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Customized Hardware</a:t>
                  </a:r>
                  <a:endParaRPr lang="zh-CN" altLang="en-US" sz="1065" b="1" dirty="0">
                    <a:solidFill>
                      <a:srgbClr val="595959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pic>
              <p:nvPicPr>
                <p:cNvPr id="38020" name="Picture 61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78106" y="2696492"/>
                  <a:ext cx="716992" cy="36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8006" name="组合 69"/>
              <p:cNvGrpSpPr/>
              <p:nvPr/>
            </p:nvGrpSpPr>
            <p:grpSpPr bwMode="auto">
              <a:xfrm>
                <a:off x="8317638" y="2655756"/>
                <a:ext cx="792966" cy="719697"/>
                <a:chOff x="9135030" y="2636452"/>
                <a:chExt cx="792966" cy="719697"/>
              </a:xfrm>
            </p:grpSpPr>
            <p:sp>
              <p:nvSpPr>
                <p:cNvPr id="80" name="矩形: 圆角 79"/>
                <p:cNvSpPr>
                  <a:spLocks noChangeAspect="1" noChangeArrowheads="1"/>
                </p:cNvSpPr>
                <p:nvPr/>
              </p:nvSpPr>
              <p:spPr bwMode="auto">
                <a:xfrm>
                  <a:off x="9138217" y="2636452"/>
                  <a:ext cx="719764" cy="719697"/>
                </a:xfrm>
                <a:prstGeom prst="roundRect">
                  <a:avLst>
                    <a:gd name="adj" fmla="val 2403"/>
                  </a:avLst>
                </a:prstGeom>
                <a:solidFill>
                  <a:schemeClr val="bg1"/>
                </a:solidFill>
                <a:ln w="12700">
                  <a:noFill/>
                  <a:round/>
                </a:ln>
                <a:effectLst>
                  <a:outerShdw blurRad="190500" dist="38100" dir="2700000" algn="ctr" rotWithShape="0">
                    <a:srgbClr val="404040">
                      <a:alpha val="50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altLang="zh-CN" sz="1465" b="1" dirty="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8016" name="文本框 81"/>
                <p:cNvSpPr txBox="1">
                  <a:spLocks noChangeArrowheads="1"/>
                </p:cNvSpPr>
                <p:nvPr/>
              </p:nvSpPr>
              <p:spPr bwMode="auto">
                <a:xfrm>
                  <a:off x="9135030" y="3056492"/>
                  <a:ext cx="792966" cy="2562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065" b="1" dirty="0">
                      <a:solidFill>
                        <a:srgbClr val="595959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APP</a:t>
                  </a:r>
                  <a:endParaRPr lang="zh-CN" altLang="en-US" sz="1065" b="1" dirty="0">
                    <a:solidFill>
                      <a:srgbClr val="595959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pic>
              <p:nvPicPr>
                <p:cNvPr id="38017" name="图片 82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39754" y="2694847"/>
                  <a:ext cx="308120" cy="36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8007" name="组合 70"/>
              <p:cNvGrpSpPr/>
              <p:nvPr/>
            </p:nvGrpSpPr>
            <p:grpSpPr bwMode="auto">
              <a:xfrm>
                <a:off x="8780204" y="1527523"/>
                <a:ext cx="834283" cy="647728"/>
                <a:chOff x="2692207" y="2109763"/>
                <a:chExt cx="834283" cy="647728"/>
              </a:xfrm>
            </p:grpSpPr>
            <p:sp>
              <p:nvSpPr>
                <p:cNvPr id="75" name="矩形: 圆角 74"/>
                <p:cNvSpPr>
                  <a:spLocks noChangeAspect="1" noChangeArrowheads="1"/>
                </p:cNvSpPr>
                <p:nvPr/>
              </p:nvSpPr>
              <p:spPr bwMode="auto">
                <a:xfrm>
                  <a:off x="2692207" y="2109763"/>
                  <a:ext cx="776922" cy="647728"/>
                </a:xfrm>
                <a:prstGeom prst="roundRect">
                  <a:avLst>
                    <a:gd name="adj" fmla="val 2403"/>
                  </a:avLst>
                </a:prstGeom>
                <a:solidFill>
                  <a:schemeClr val="bg1"/>
                </a:solidFill>
                <a:ln w="12700">
                  <a:noFill/>
                  <a:round/>
                </a:ln>
                <a:effectLst>
                  <a:outerShdw blurRad="190500" dist="38100" dir="2700000" algn="ctr" rotWithShape="0">
                    <a:srgbClr val="404040">
                      <a:alpha val="50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altLang="zh-CN" sz="1465" b="1" dirty="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8013" name="文本框 76"/>
                <p:cNvSpPr txBox="1">
                  <a:spLocks noChangeArrowheads="1"/>
                </p:cNvSpPr>
                <p:nvPr/>
              </p:nvSpPr>
              <p:spPr bwMode="auto">
                <a:xfrm>
                  <a:off x="2701197" y="2467750"/>
                  <a:ext cx="825293" cy="2552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065" b="1">
                      <a:solidFill>
                        <a:srgbClr val="595959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OEM</a:t>
                  </a:r>
                </a:p>
              </p:txBody>
            </p:sp>
            <p:grpSp>
              <p:nvGrpSpPr>
                <p:cNvPr id="77" name="组合 76"/>
                <p:cNvGrpSpPr/>
                <p:nvPr/>
              </p:nvGrpSpPr>
              <p:grpSpPr bwMode="auto">
                <a:xfrm>
                  <a:off x="2813635" y="2240543"/>
                  <a:ext cx="582215" cy="201847"/>
                  <a:chOff x="5382135" y="3119250"/>
                  <a:chExt cx="782858" cy="271407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78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5484750" y="3148482"/>
                    <a:ext cx="542205" cy="242175"/>
                  </a:xfrm>
                  <a:custGeom>
                    <a:avLst/>
                    <a:gdLst>
                      <a:gd name="T0" fmla="*/ 2080 w 2293"/>
                      <a:gd name="T1" fmla="*/ 1018 h 1018"/>
                      <a:gd name="T2" fmla="*/ 1867 w 2293"/>
                      <a:gd name="T3" fmla="*/ 804 h 1018"/>
                      <a:gd name="T4" fmla="*/ 2080 w 2293"/>
                      <a:gd name="T5" fmla="*/ 591 h 1018"/>
                      <a:gd name="T6" fmla="*/ 2293 w 2293"/>
                      <a:gd name="T7" fmla="*/ 804 h 1018"/>
                      <a:gd name="T8" fmla="*/ 2080 w 2293"/>
                      <a:gd name="T9" fmla="*/ 1018 h 1018"/>
                      <a:gd name="T10" fmla="*/ 2080 w 2293"/>
                      <a:gd name="T11" fmla="*/ 658 h 1018"/>
                      <a:gd name="T12" fmla="*/ 1934 w 2293"/>
                      <a:gd name="T13" fmla="*/ 804 h 1018"/>
                      <a:gd name="T14" fmla="*/ 2080 w 2293"/>
                      <a:gd name="T15" fmla="*/ 951 h 1018"/>
                      <a:gd name="T16" fmla="*/ 2227 w 2293"/>
                      <a:gd name="T17" fmla="*/ 804 h 1018"/>
                      <a:gd name="T18" fmla="*/ 2080 w 2293"/>
                      <a:gd name="T19" fmla="*/ 658 h 1018"/>
                      <a:gd name="T20" fmla="*/ 212 w 2293"/>
                      <a:gd name="T21" fmla="*/ 1018 h 1018"/>
                      <a:gd name="T22" fmla="*/ 0 w 2293"/>
                      <a:gd name="T23" fmla="*/ 804 h 1018"/>
                      <a:gd name="T24" fmla="*/ 212 w 2293"/>
                      <a:gd name="T25" fmla="*/ 591 h 1018"/>
                      <a:gd name="T26" fmla="*/ 426 w 2293"/>
                      <a:gd name="T27" fmla="*/ 804 h 1018"/>
                      <a:gd name="T28" fmla="*/ 212 w 2293"/>
                      <a:gd name="T29" fmla="*/ 1018 h 1018"/>
                      <a:gd name="T30" fmla="*/ 212 w 2293"/>
                      <a:gd name="T31" fmla="*/ 658 h 1018"/>
                      <a:gd name="T32" fmla="*/ 66 w 2293"/>
                      <a:gd name="T33" fmla="*/ 804 h 1018"/>
                      <a:gd name="T34" fmla="*/ 212 w 2293"/>
                      <a:gd name="T35" fmla="*/ 951 h 1018"/>
                      <a:gd name="T36" fmla="*/ 359 w 2293"/>
                      <a:gd name="T37" fmla="*/ 804 h 1018"/>
                      <a:gd name="T38" fmla="*/ 212 w 2293"/>
                      <a:gd name="T39" fmla="*/ 658 h 1018"/>
                      <a:gd name="T40" fmla="*/ 2088 w 2293"/>
                      <a:gd name="T41" fmla="*/ 300 h 1018"/>
                      <a:gd name="T42" fmla="*/ 1388 w 2293"/>
                      <a:gd name="T43" fmla="*/ 300 h 1018"/>
                      <a:gd name="T44" fmla="*/ 1420 w 2293"/>
                      <a:gd name="T45" fmla="*/ 5 h 1018"/>
                      <a:gd name="T46" fmla="*/ 1478 w 2293"/>
                      <a:gd name="T47" fmla="*/ 6 h 1018"/>
                      <a:gd name="T48" fmla="*/ 2079 w 2293"/>
                      <a:gd name="T49" fmla="*/ 260 h 1018"/>
                      <a:gd name="T50" fmla="*/ 2088 w 2293"/>
                      <a:gd name="T51" fmla="*/ 300 h 1018"/>
                      <a:gd name="T52" fmla="*/ 1462 w 2293"/>
                      <a:gd name="T53" fmla="*/ 234 h 1018"/>
                      <a:gd name="T54" fmla="*/ 2000 w 2293"/>
                      <a:gd name="T55" fmla="*/ 234 h 1018"/>
                      <a:gd name="T56" fmla="*/ 1480 w 2293"/>
                      <a:gd name="T57" fmla="*/ 72 h 1018"/>
                      <a:gd name="T58" fmla="*/ 1462 w 2293"/>
                      <a:gd name="T59" fmla="*/ 234 h 1018"/>
                      <a:gd name="T60" fmla="*/ 1327 w 2293"/>
                      <a:gd name="T61" fmla="*/ 300 h 1018"/>
                      <a:gd name="T62" fmla="*/ 683 w 2293"/>
                      <a:gd name="T63" fmla="*/ 300 h 1018"/>
                      <a:gd name="T64" fmla="*/ 645 w 2293"/>
                      <a:gd name="T65" fmla="*/ 261 h 1018"/>
                      <a:gd name="T66" fmla="*/ 791 w 2293"/>
                      <a:gd name="T67" fmla="*/ 106 h 1018"/>
                      <a:gd name="T68" fmla="*/ 1230 w 2293"/>
                      <a:gd name="T69" fmla="*/ 0 h 1018"/>
                      <a:gd name="T70" fmla="*/ 1343 w 2293"/>
                      <a:gd name="T71" fmla="*/ 5 h 1018"/>
                      <a:gd name="T72" fmla="*/ 1379 w 2293"/>
                      <a:gd name="T73" fmla="*/ 9 h 1018"/>
                      <a:gd name="T74" fmla="*/ 1327 w 2293"/>
                      <a:gd name="T75" fmla="*/ 300 h 1018"/>
                      <a:gd name="T76" fmla="*/ 734 w 2293"/>
                      <a:gd name="T77" fmla="*/ 234 h 1018"/>
                      <a:gd name="T78" fmla="*/ 1271 w 2293"/>
                      <a:gd name="T79" fmla="*/ 234 h 1018"/>
                      <a:gd name="T80" fmla="*/ 1301 w 2293"/>
                      <a:gd name="T81" fmla="*/ 69 h 1018"/>
                      <a:gd name="T82" fmla="*/ 1230 w 2293"/>
                      <a:gd name="T83" fmla="*/ 67 h 1018"/>
                      <a:gd name="T84" fmla="*/ 734 w 2293"/>
                      <a:gd name="T85" fmla="*/ 234 h 1018"/>
                      <a:gd name="T86" fmla="*/ 734 w 2293"/>
                      <a:gd name="T87" fmla="*/ 234 h 1018"/>
                      <a:gd name="T88" fmla="*/ 734 w 2293"/>
                      <a:gd name="T89" fmla="*/ 234 h 10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2293" h="1018">
                        <a:moveTo>
                          <a:pt x="2080" y="1018"/>
                        </a:moveTo>
                        <a:cubicBezTo>
                          <a:pt x="1963" y="1018"/>
                          <a:pt x="1867" y="922"/>
                          <a:pt x="1867" y="804"/>
                        </a:cubicBezTo>
                        <a:cubicBezTo>
                          <a:pt x="1867" y="687"/>
                          <a:pt x="1963" y="591"/>
                          <a:pt x="2080" y="591"/>
                        </a:cubicBezTo>
                        <a:cubicBezTo>
                          <a:pt x="2198" y="591"/>
                          <a:pt x="2293" y="687"/>
                          <a:pt x="2293" y="804"/>
                        </a:cubicBezTo>
                        <a:cubicBezTo>
                          <a:pt x="2293" y="922"/>
                          <a:pt x="2198" y="1018"/>
                          <a:pt x="2080" y="1018"/>
                        </a:cubicBezTo>
                        <a:close/>
                        <a:moveTo>
                          <a:pt x="2080" y="658"/>
                        </a:moveTo>
                        <a:cubicBezTo>
                          <a:pt x="2000" y="658"/>
                          <a:pt x="1934" y="724"/>
                          <a:pt x="1934" y="804"/>
                        </a:cubicBezTo>
                        <a:cubicBezTo>
                          <a:pt x="1934" y="885"/>
                          <a:pt x="2000" y="951"/>
                          <a:pt x="2080" y="951"/>
                        </a:cubicBezTo>
                        <a:cubicBezTo>
                          <a:pt x="2161" y="951"/>
                          <a:pt x="2227" y="885"/>
                          <a:pt x="2227" y="804"/>
                        </a:cubicBezTo>
                        <a:cubicBezTo>
                          <a:pt x="2227" y="724"/>
                          <a:pt x="2161" y="658"/>
                          <a:pt x="2080" y="658"/>
                        </a:cubicBezTo>
                        <a:close/>
                        <a:moveTo>
                          <a:pt x="212" y="1018"/>
                        </a:moveTo>
                        <a:cubicBezTo>
                          <a:pt x="95" y="1018"/>
                          <a:pt x="0" y="922"/>
                          <a:pt x="0" y="804"/>
                        </a:cubicBezTo>
                        <a:cubicBezTo>
                          <a:pt x="0" y="687"/>
                          <a:pt x="95" y="591"/>
                          <a:pt x="212" y="591"/>
                        </a:cubicBezTo>
                        <a:cubicBezTo>
                          <a:pt x="330" y="591"/>
                          <a:pt x="426" y="687"/>
                          <a:pt x="426" y="804"/>
                        </a:cubicBezTo>
                        <a:cubicBezTo>
                          <a:pt x="426" y="922"/>
                          <a:pt x="330" y="1018"/>
                          <a:pt x="212" y="1018"/>
                        </a:cubicBezTo>
                        <a:close/>
                        <a:moveTo>
                          <a:pt x="212" y="658"/>
                        </a:moveTo>
                        <a:cubicBezTo>
                          <a:pt x="132" y="658"/>
                          <a:pt x="66" y="724"/>
                          <a:pt x="66" y="804"/>
                        </a:cubicBezTo>
                        <a:cubicBezTo>
                          <a:pt x="66" y="885"/>
                          <a:pt x="132" y="951"/>
                          <a:pt x="212" y="951"/>
                        </a:cubicBezTo>
                        <a:cubicBezTo>
                          <a:pt x="293" y="951"/>
                          <a:pt x="359" y="885"/>
                          <a:pt x="359" y="804"/>
                        </a:cubicBezTo>
                        <a:cubicBezTo>
                          <a:pt x="359" y="724"/>
                          <a:pt x="293" y="658"/>
                          <a:pt x="212" y="658"/>
                        </a:cubicBezTo>
                        <a:close/>
                        <a:moveTo>
                          <a:pt x="2088" y="300"/>
                        </a:moveTo>
                        <a:cubicBezTo>
                          <a:pt x="1388" y="300"/>
                          <a:pt x="1388" y="300"/>
                          <a:pt x="1388" y="300"/>
                        </a:cubicBezTo>
                        <a:cubicBezTo>
                          <a:pt x="1420" y="5"/>
                          <a:pt x="1420" y="5"/>
                          <a:pt x="1420" y="5"/>
                        </a:cubicBezTo>
                        <a:cubicBezTo>
                          <a:pt x="1478" y="6"/>
                          <a:pt x="1478" y="6"/>
                          <a:pt x="1478" y="6"/>
                        </a:cubicBezTo>
                        <a:cubicBezTo>
                          <a:pt x="1721" y="9"/>
                          <a:pt x="2023" y="14"/>
                          <a:pt x="2079" y="260"/>
                        </a:cubicBezTo>
                        <a:lnTo>
                          <a:pt x="2088" y="300"/>
                        </a:lnTo>
                        <a:close/>
                        <a:moveTo>
                          <a:pt x="1462" y="234"/>
                        </a:moveTo>
                        <a:cubicBezTo>
                          <a:pt x="2000" y="234"/>
                          <a:pt x="2000" y="234"/>
                          <a:pt x="2000" y="234"/>
                        </a:cubicBezTo>
                        <a:cubicBezTo>
                          <a:pt x="1931" y="80"/>
                          <a:pt x="1693" y="76"/>
                          <a:pt x="1480" y="72"/>
                        </a:cubicBezTo>
                        <a:lnTo>
                          <a:pt x="1462" y="234"/>
                        </a:lnTo>
                        <a:close/>
                        <a:moveTo>
                          <a:pt x="1327" y="300"/>
                        </a:moveTo>
                        <a:cubicBezTo>
                          <a:pt x="683" y="300"/>
                          <a:pt x="683" y="300"/>
                          <a:pt x="683" y="300"/>
                        </a:cubicBezTo>
                        <a:cubicBezTo>
                          <a:pt x="661" y="300"/>
                          <a:pt x="645" y="284"/>
                          <a:pt x="645" y="261"/>
                        </a:cubicBezTo>
                        <a:cubicBezTo>
                          <a:pt x="645" y="221"/>
                          <a:pt x="706" y="156"/>
                          <a:pt x="791" y="106"/>
                        </a:cubicBezTo>
                        <a:cubicBezTo>
                          <a:pt x="873" y="58"/>
                          <a:pt x="1016" y="0"/>
                          <a:pt x="1230" y="0"/>
                        </a:cubicBezTo>
                        <a:cubicBezTo>
                          <a:pt x="1267" y="0"/>
                          <a:pt x="1305" y="2"/>
                          <a:pt x="1343" y="5"/>
                        </a:cubicBezTo>
                        <a:cubicBezTo>
                          <a:pt x="1379" y="9"/>
                          <a:pt x="1379" y="9"/>
                          <a:pt x="1379" y="9"/>
                        </a:cubicBezTo>
                        <a:lnTo>
                          <a:pt x="1327" y="300"/>
                        </a:lnTo>
                        <a:close/>
                        <a:moveTo>
                          <a:pt x="734" y="234"/>
                        </a:moveTo>
                        <a:cubicBezTo>
                          <a:pt x="1271" y="234"/>
                          <a:pt x="1271" y="234"/>
                          <a:pt x="1271" y="234"/>
                        </a:cubicBezTo>
                        <a:cubicBezTo>
                          <a:pt x="1301" y="69"/>
                          <a:pt x="1301" y="69"/>
                          <a:pt x="1301" y="69"/>
                        </a:cubicBezTo>
                        <a:cubicBezTo>
                          <a:pt x="1277" y="68"/>
                          <a:pt x="1254" y="67"/>
                          <a:pt x="1230" y="67"/>
                        </a:cubicBezTo>
                        <a:cubicBezTo>
                          <a:pt x="940" y="67"/>
                          <a:pt x="789" y="176"/>
                          <a:pt x="734" y="234"/>
                        </a:cubicBezTo>
                        <a:close/>
                        <a:moveTo>
                          <a:pt x="734" y="234"/>
                        </a:moveTo>
                        <a:cubicBezTo>
                          <a:pt x="734" y="234"/>
                          <a:pt x="734" y="234"/>
                          <a:pt x="734" y="23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1600" dirty="0">
                      <a:solidFill>
                        <a:prstClr val="black"/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5382135" y="3119250"/>
                    <a:ext cx="782858" cy="230503"/>
                  </a:xfrm>
                  <a:custGeom>
                    <a:avLst/>
                    <a:gdLst>
                      <a:gd name="T0" fmla="*/ 857 w 3311"/>
                      <a:gd name="T1" fmla="*/ 969 h 969"/>
                      <a:gd name="T2" fmla="*/ 640 w 3311"/>
                      <a:gd name="T3" fmla="*/ 698 h 969"/>
                      <a:gd name="T4" fmla="*/ 438 w 3311"/>
                      <a:gd name="T5" fmla="*/ 969 h 969"/>
                      <a:gd name="T6" fmla="*/ 111 w 3311"/>
                      <a:gd name="T7" fmla="*/ 966 h 969"/>
                      <a:gd name="T8" fmla="*/ 22 w 3311"/>
                      <a:gd name="T9" fmla="*/ 623 h 969"/>
                      <a:gd name="T10" fmla="*/ 26 w 3311"/>
                      <a:gd name="T11" fmla="*/ 613 h 969"/>
                      <a:gd name="T12" fmla="*/ 388 w 3311"/>
                      <a:gd name="T13" fmla="*/ 348 h 969"/>
                      <a:gd name="T14" fmla="*/ 975 w 3311"/>
                      <a:gd name="T15" fmla="*/ 277 h 969"/>
                      <a:gd name="T16" fmla="*/ 1803 w 3311"/>
                      <a:gd name="T17" fmla="*/ 0 h 969"/>
                      <a:gd name="T18" fmla="*/ 2792 w 3311"/>
                      <a:gd name="T19" fmla="*/ 285 h 969"/>
                      <a:gd name="T20" fmla="*/ 3037 w 3311"/>
                      <a:gd name="T21" fmla="*/ 291 h 969"/>
                      <a:gd name="T22" fmla="*/ 3242 w 3311"/>
                      <a:gd name="T23" fmla="*/ 590 h 969"/>
                      <a:gd name="T24" fmla="*/ 3278 w 3311"/>
                      <a:gd name="T25" fmla="*/ 623 h 969"/>
                      <a:gd name="T26" fmla="*/ 3268 w 3311"/>
                      <a:gd name="T27" fmla="*/ 834 h 969"/>
                      <a:gd name="T28" fmla="*/ 3161 w 3311"/>
                      <a:gd name="T29" fmla="*/ 930 h 969"/>
                      <a:gd name="T30" fmla="*/ 2736 w 3311"/>
                      <a:gd name="T31" fmla="*/ 915 h 969"/>
                      <a:gd name="T32" fmla="*/ 2279 w 3311"/>
                      <a:gd name="T33" fmla="*/ 939 h 969"/>
                      <a:gd name="T34" fmla="*/ 920 w 3311"/>
                      <a:gd name="T35" fmla="*/ 902 h 969"/>
                      <a:gd name="T36" fmla="*/ 2520 w 3311"/>
                      <a:gd name="T37" fmla="*/ 634 h 969"/>
                      <a:gd name="T38" fmla="*/ 3158 w 3311"/>
                      <a:gd name="T39" fmla="*/ 863 h 969"/>
                      <a:gd name="T40" fmla="*/ 3221 w 3311"/>
                      <a:gd name="T41" fmla="*/ 787 h 969"/>
                      <a:gd name="T42" fmla="*/ 3214 w 3311"/>
                      <a:gd name="T43" fmla="*/ 656 h 969"/>
                      <a:gd name="T44" fmla="*/ 3180 w 3311"/>
                      <a:gd name="T45" fmla="*/ 627 h 969"/>
                      <a:gd name="T46" fmla="*/ 2874 w 3311"/>
                      <a:gd name="T47" fmla="*/ 349 h 969"/>
                      <a:gd name="T48" fmla="*/ 2777 w 3311"/>
                      <a:gd name="T49" fmla="*/ 353 h 969"/>
                      <a:gd name="T50" fmla="*/ 2162 w 3311"/>
                      <a:gd name="T51" fmla="*/ 101 h 969"/>
                      <a:gd name="T52" fmla="*/ 1411 w 3311"/>
                      <a:gd name="T53" fmla="*/ 109 h 969"/>
                      <a:gd name="T54" fmla="*/ 956 w 3311"/>
                      <a:gd name="T55" fmla="*/ 377 h 969"/>
                      <a:gd name="T56" fmla="*/ 391 w 3311"/>
                      <a:gd name="T57" fmla="*/ 414 h 969"/>
                      <a:gd name="T58" fmla="*/ 85 w 3311"/>
                      <a:gd name="T59" fmla="*/ 644 h 969"/>
                      <a:gd name="T60" fmla="*/ 131 w 3311"/>
                      <a:gd name="T61" fmla="*/ 902 h 969"/>
                      <a:gd name="T62" fmla="*/ 640 w 3311"/>
                      <a:gd name="T63" fmla="*/ 632 h 969"/>
                      <a:gd name="T64" fmla="*/ 920 w 3311"/>
                      <a:gd name="T65" fmla="*/ 902 h 9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311" h="969">
                        <a:moveTo>
                          <a:pt x="2276" y="969"/>
                        </a:moveTo>
                        <a:cubicBezTo>
                          <a:pt x="857" y="969"/>
                          <a:pt x="857" y="969"/>
                          <a:pt x="857" y="969"/>
                        </a:cubicBezTo>
                        <a:cubicBezTo>
                          <a:pt x="855" y="937"/>
                          <a:pt x="855" y="937"/>
                          <a:pt x="855" y="937"/>
                        </a:cubicBezTo>
                        <a:cubicBezTo>
                          <a:pt x="849" y="773"/>
                          <a:pt x="739" y="698"/>
                          <a:pt x="640" y="698"/>
                        </a:cubicBezTo>
                        <a:cubicBezTo>
                          <a:pt x="540" y="698"/>
                          <a:pt x="439" y="772"/>
                          <a:pt x="438" y="935"/>
                        </a:cubicBezTo>
                        <a:cubicBezTo>
                          <a:pt x="438" y="969"/>
                          <a:pt x="438" y="969"/>
                          <a:pt x="438" y="969"/>
                        </a:cubicBezTo>
                        <a:cubicBezTo>
                          <a:pt x="117" y="969"/>
                          <a:pt x="117" y="969"/>
                          <a:pt x="117" y="969"/>
                        </a:cubicBezTo>
                        <a:cubicBezTo>
                          <a:pt x="111" y="966"/>
                          <a:pt x="111" y="966"/>
                          <a:pt x="111" y="966"/>
                        </a:cubicBezTo>
                        <a:cubicBezTo>
                          <a:pt x="45" y="937"/>
                          <a:pt x="8" y="887"/>
                          <a:pt x="5" y="820"/>
                        </a:cubicBezTo>
                        <a:cubicBezTo>
                          <a:pt x="0" y="755"/>
                          <a:pt x="5" y="688"/>
                          <a:pt x="22" y="623"/>
                        </a:cubicBezTo>
                        <a:cubicBezTo>
                          <a:pt x="23" y="618"/>
                          <a:pt x="23" y="618"/>
                          <a:pt x="23" y="618"/>
                        </a:cubicBezTo>
                        <a:cubicBezTo>
                          <a:pt x="26" y="613"/>
                          <a:pt x="26" y="613"/>
                          <a:pt x="26" y="613"/>
                        </a:cubicBezTo>
                        <a:cubicBezTo>
                          <a:pt x="29" y="608"/>
                          <a:pt x="33" y="602"/>
                          <a:pt x="36" y="596"/>
                        </a:cubicBezTo>
                        <a:cubicBezTo>
                          <a:pt x="90" y="508"/>
                          <a:pt x="181" y="360"/>
                          <a:pt x="388" y="348"/>
                        </a:cubicBezTo>
                        <a:cubicBezTo>
                          <a:pt x="923" y="318"/>
                          <a:pt x="923" y="318"/>
                          <a:pt x="923" y="318"/>
                        </a:cubicBezTo>
                        <a:cubicBezTo>
                          <a:pt x="941" y="304"/>
                          <a:pt x="958" y="291"/>
                          <a:pt x="975" y="277"/>
                        </a:cubicBezTo>
                        <a:cubicBezTo>
                          <a:pt x="1090" y="186"/>
                          <a:pt x="1219" y="83"/>
                          <a:pt x="1397" y="44"/>
                        </a:cubicBezTo>
                        <a:cubicBezTo>
                          <a:pt x="1534" y="15"/>
                          <a:pt x="1667" y="0"/>
                          <a:pt x="1803" y="0"/>
                        </a:cubicBezTo>
                        <a:cubicBezTo>
                          <a:pt x="1925" y="0"/>
                          <a:pt x="2047" y="12"/>
                          <a:pt x="2174" y="35"/>
                        </a:cubicBezTo>
                        <a:cubicBezTo>
                          <a:pt x="2394" y="76"/>
                          <a:pt x="2608" y="185"/>
                          <a:pt x="2792" y="285"/>
                        </a:cubicBezTo>
                        <a:cubicBezTo>
                          <a:pt x="2816" y="283"/>
                          <a:pt x="2844" y="282"/>
                          <a:pt x="2874" y="282"/>
                        </a:cubicBezTo>
                        <a:cubicBezTo>
                          <a:pt x="2930" y="282"/>
                          <a:pt x="2989" y="285"/>
                          <a:pt x="3037" y="291"/>
                        </a:cubicBezTo>
                        <a:cubicBezTo>
                          <a:pt x="3114" y="300"/>
                          <a:pt x="3135" y="312"/>
                          <a:pt x="3145" y="328"/>
                        </a:cubicBezTo>
                        <a:cubicBezTo>
                          <a:pt x="3196" y="419"/>
                          <a:pt x="3228" y="505"/>
                          <a:pt x="3242" y="590"/>
                        </a:cubicBezTo>
                        <a:cubicBezTo>
                          <a:pt x="3278" y="590"/>
                          <a:pt x="3278" y="590"/>
                          <a:pt x="3278" y="590"/>
                        </a:cubicBezTo>
                        <a:cubicBezTo>
                          <a:pt x="3278" y="623"/>
                          <a:pt x="3278" y="623"/>
                          <a:pt x="3278" y="623"/>
                        </a:cubicBezTo>
                        <a:cubicBezTo>
                          <a:pt x="3278" y="640"/>
                          <a:pt x="3283" y="661"/>
                          <a:pt x="3287" y="682"/>
                        </a:cubicBezTo>
                        <a:cubicBezTo>
                          <a:pt x="3298" y="731"/>
                          <a:pt x="3311" y="792"/>
                          <a:pt x="3268" y="834"/>
                        </a:cubicBezTo>
                        <a:cubicBezTo>
                          <a:pt x="3261" y="841"/>
                          <a:pt x="3254" y="852"/>
                          <a:pt x="3246" y="864"/>
                        </a:cubicBezTo>
                        <a:cubicBezTo>
                          <a:pt x="3228" y="892"/>
                          <a:pt x="3204" y="928"/>
                          <a:pt x="3161" y="930"/>
                        </a:cubicBezTo>
                        <a:cubicBezTo>
                          <a:pt x="2738" y="946"/>
                          <a:pt x="2738" y="946"/>
                          <a:pt x="2738" y="946"/>
                        </a:cubicBezTo>
                        <a:cubicBezTo>
                          <a:pt x="2736" y="915"/>
                          <a:pt x="2736" y="915"/>
                          <a:pt x="2736" y="915"/>
                        </a:cubicBezTo>
                        <a:cubicBezTo>
                          <a:pt x="2722" y="756"/>
                          <a:pt x="2611" y="700"/>
                          <a:pt x="2520" y="700"/>
                        </a:cubicBezTo>
                        <a:cubicBezTo>
                          <a:pt x="2416" y="700"/>
                          <a:pt x="2296" y="775"/>
                          <a:pt x="2279" y="939"/>
                        </a:cubicBezTo>
                        <a:lnTo>
                          <a:pt x="2276" y="969"/>
                        </a:lnTo>
                        <a:close/>
                        <a:moveTo>
                          <a:pt x="920" y="902"/>
                        </a:moveTo>
                        <a:cubicBezTo>
                          <a:pt x="2217" y="902"/>
                          <a:pt x="2217" y="902"/>
                          <a:pt x="2217" y="902"/>
                        </a:cubicBezTo>
                        <a:cubicBezTo>
                          <a:pt x="2249" y="718"/>
                          <a:pt x="2393" y="634"/>
                          <a:pt x="2520" y="634"/>
                        </a:cubicBezTo>
                        <a:cubicBezTo>
                          <a:pt x="2642" y="634"/>
                          <a:pt x="2770" y="709"/>
                          <a:pt x="2798" y="877"/>
                        </a:cubicBezTo>
                        <a:cubicBezTo>
                          <a:pt x="3158" y="863"/>
                          <a:pt x="3158" y="863"/>
                          <a:pt x="3158" y="863"/>
                        </a:cubicBezTo>
                        <a:cubicBezTo>
                          <a:pt x="3167" y="863"/>
                          <a:pt x="3180" y="844"/>
                          <a:pt x="3191" y="827"/>
                        </a:cubicBezTo>
                        <a:cubicBezTo>
                          <a:pt x="3200" y="813"/>
                          <a:pt x="3209" y="799"/>
                          <a:pt x="3221" y="787"/>
                        </a:cubicBezTo>
                        <a:cubicBezTo>
                          <a:pt x="3237" y="771"/>
                          <a:pt x="3232" y="741"/>
                          <a:pt x="3222" y="697"/>
                        </a:cubicBezTo>
                        <a:cubicBezTo>
                          <a:pt x="3219" y="683"/>
                          <a:pt x="3216" y="670"/>
                          <a:pt x="3214" y="656"/>
                        </a:cubicBezTo>
                        <a:cubicBezTo>
                          <a:pt x="3184" y="656"/>
                          <a:pt x="3184" y="656"/>
                          <a:pt x="3184" y="656"/>
                        </a:cubicBezTo>
                        <a:cubicBezTo>
                          <a:pt x="3180" y="627"/>
                          <a:pt x="3180" y="627"/>
                          <a:pt x="3180" y="627"/>
                        </a:cubicBezTo>
                        <a:cubicBezTo>
                          <a:pt x="3171" y="543"/>
                          <a:pt x="3141" y="459"/>
                          <a:pt x="3091" y="368"/>
                        </a:cubicBezTo>
                        <a:cubicBezTo>
                          <a:pt x="3067" y="360"/>
                          <a:pt x="2978" y="349"/>
                          <a:pt x="2874" y="349"/>
                        </a:cubicBezTo>
                        <a:cubicBezTo>
                          <a:pt x="2842" y="349"/>
                          <a:pt x="2812" y="350"/>
                          <a:pt x="2788" y="352"/>
                        </a:cubicBezTo>
                        <a:cubicBezTo>
                          <a:pt x="2777" y="353"/>
                          <a:pt x="2777" y="353"/>
                          <a:pt x="2777" y="353"/>
                        </a:cubicBezTo>
                        <a:cubicBezTo>
                          <a:pt x="2769" y="348"/>
                          <a:pt x="2769" y="348"/>
                          <a:pt x="2769" y="348"/>
                        </a:cubicBezTo>
                        <a:cubicBezTo>
                          <a:pt x="2587" y="249"/>
                          <a:pt x="2376" y="141"/>
                          <a:pt x="2162" y="101"/>
                        </a:cubicBezTo>
                        <a:cubicBezTo>
                          <a:pt x="2038" y="78"/>
                          <a:pt x="1921" y="67"/>
                          <a:pt x="1803" y="67"/>
                        </a:cubicBezTo>
                        <a:cubicBezTo>
                          <a:pt x="1672" y="67"/>
                          <a:pt x="1543" y="81"/>
                          <a:pt x="1411" y="109"/>
                        </a:cubicBezTo>
                        <a:cubicBezTo>
                          <a:pt x="1249" y="145"/>
                          <a:pt x="1125" y="243"/>
                          <a:pt x="1017" y="329"/>
                        </a:cubicBezTo>
                        <a:cubicBezTo>
                          <a:pt x="996" y="346"/>
                          <a:pt x="976" y="362"/>
                          <a:pt x="956" y="377"/>
                        </a:cubicBezTo>
                        <a:cubicBezTo>
                          <a:pt x="948" y="383"/>
                          <a:pt x="948" y="383"/>
                          <a:pt x="948" y="383"/>
                        </a:cubicBezTo>
                        <a:cubicBezTo>
                          <a:pt x="391" y="414"/>
                          <a:pt x="391" y="414"/>
                          <a:pt x="391" y="414"/>
                        </a:cubicBezTo>
                        <a:cubicBezTo>
                          <a:pt x="219" y="424"/>
                          <a:pt x="147" y="544"/>
                          <a:pt x="93" y="631"/>
                        </a:cubicBezTo>
                        <a:cubicBezTo>
                          <a:pt x="91" y="635"/>
                          <a:pt x="88" y="640"/>
                          <a:pt x="85" y="644"/>
                        </a:cubicBezTo>
                        <a:cubicBezTo>
                          <a:pt x="71" y="700"/>
                          <a:pt x="67" y="758"/>
                          <a:pt x="72" y="815"/>
                        </a:cubicBezTo>
                        <a:cubicBezTo>
                          <a:pt x="74" y="856"/>
                          <a:pt x="93" y="883"/>
                          <a:pt x="131" y="902"/>
                        </a:cubicBezTo>
                        <a:cubicBezTo>
                          <a:pt x="373" y="902"/>
                          <a:pt x="373" y="902"/>
                          <a:pt x="373" y="902"/>
                        </a:cubicBezTo>
                        <a:cubicBezTo>
                          <a:pt x="388" y="717"/>
                          <a:pt x="518" y="632"/>
                          <a:pt x="640" y="632"/>
                        </a:cubicBezTo>
                        <a:cubicBezTo>
                          <a:pt x="767" y="632"/>
                          <a:pt x="899" y="724"/>
                          <a:pt x="920" y="902"/>
                        </a:cubicBezTo>
                        <a:close/>
                        <a:moveTo>
                          <a:pt x="920" y="902"/>
                        </a:moveTo>
                        <a:cubicBezTo>
                          <a:pt x="920" y="902"/>
                          <a:pt x="920" y="902"/>
                          <a:pt x="920" y="90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1600">
                      <a:solidFill>
                        <a:prstClr val="black"/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38008" name="组合 71"/>
              <p:cNvGrpSpPr/>
              <p:nvPr/>
            </p:nvGrpSpPr>
            <p:grpSpPr bwMode="auto">
              <a:xfrm>
                <a:off x="6974332" y="1691946"/>
                <a:ext cx="3696312" cy="1482608"/>
                <a:chOff x="920872" y="2502582"/>
                <a:chExt cx="3121154" cy="1482608"/>
              </a:xfrm>
            </p:grpSpPr>
            <p:sp>
              <p:nvSpPr>
                <p:cNvPr id="38009" name="文本框 96"/>
                <p:cNvSpPr txBox="1">
                  <a:spLocks noChangeArrowheads="1"/>
                </p:cNvSpPr>
                <p:nvPr/>
              </p:nvSpPr>
              <p:spPr bwMode="auto">
                <a:xfrm>
                  <a:off x="920872" y="3605517"/>
                  <a:ext cx="776101" cy="3796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algn="ctr"/>
                  <a:r>
                    <a:rPr lang="en-US" altLang="zh-CN" sz="1465" b="1">
                      <a:solidFill>
                        <a:srgbClr val="CF6DA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Tier</a:t>
                  </a:r>
                  <a:r>
                    <a:rPr lang="en-US" altLang="zh-CN" sz="1865" b="1">
                      <a:solidFill>
                        <a:srgbClr val="CF6DA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1</a:t>
                  </a:r>
                  <a:endParaRPr lang="en-US" altLang="zh-CN" sz="1465" b="1">
                    <a:solidFill>
                      <a:srgbClr val="CF6DA4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cxnSp>
              <p:nvCxnSpPr>
                <p:cNvPr id="73" name="直接连接符 72"/>
                <p:cNvCxnSpPr/>
                <p:nvPr/>
              </p:nvCxnSpPr>
              <p:spPr bwMode="auto">
                <a:xfrm flipV="1">
                  <a:off x="983529" y="3231018"/>
                  <a:ext cx="3058497" cy="6350"/>
                </a:xfrm>
                <a:prstGeom prst="line">
                  <a:avLst/>
                </a:prstGeom>
                <a:noFill/>
                <a:ln w="38100">
                  <a:solidFill>
                    <a:schemeClr val="accent5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8011" name="文本框 96"/>
                <p:cNvSpPr txBox="1">
                  <a:spLocks noChangeArrowheads="1"/>
                </p:cNvSpPr>
                <p:nvPr/>
              </p:nvSpPr>
              <p:spPr bwMode="auto">
                <a:xfrm>
                  <a:off x="1443179" y="2502582"/>
                  <a:ext cx="776101" cy="318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algn="ctr"/>
                  <a:r>
                    <a:rPr lang="en-US" altLang="zh-CN" sz="1465" b="1">
                      <a:solidFill>
                        <a:srgbClr val="00B0F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OEM</a:t>
                  </a:r>
                </a:p>
              </p:txBody>
            </p:sp>
          </p:grpSp>
        </p:grpSp>
        <p:grpSp>
          <p:nvGrpSpPr>
            <p:cNvPr id="37987" name="组合 50"/>
            <p:cNvGrpSpPr/>
            <p:nvPr/>
          </p:nvGrpSpPr>
          <p:grpSpPr bwMode="auto">
            <a:xfrm>
              <a:off x="5879976" y="5156804"/>
              <a:ext cx="6175157" cy="1080508"/>
              <a:chOff x="5879976" y="5156804"/>
              <a:chExt cx="6175157" cy="1080508"/>
            </a:xfrm>
          </p:grpSpPr>
          <p:grpSp>
            <p:nvGrpSpPr>
              <p:cNvPr id="37988" name="组合 51"/>
              <p:cNvGrpSpPr/>
              <p:nvPr/>
            </p:nvGrpSpPr>
            <p:grpSpPr bwMode="auto">
              <a:xfrm>
                <a:off x="6512945" y="5157765"/>
                <a:ext cx="5400353" cy="1079547"/>
                <a:chOff x="688334" y="4437565"/>
                <a:chExt cx="5400353" cy="1079547"/>
              </a:xfrm>
            </p:grpSpPr>
            <p:sp>
              <p:nvSpPr>
                <p:cNvPr id="55" name="梯形 54"/>
                <p:cNvSpPr/>
                <p:nvPr/>
              </p:nvSpPr>
              <p:spPr>
                <a:xfrm>
                  <a:off x="688334" y="4437565"/>
                  <a:ext cx="5400353" cy="1079547"/>
                </a:xfrm>
                <a:prstGeom prst="trapezoid">
                  <a:avLst>
                    <a:gd name="adj" fmla="val 47342"/>
                  </a:avLst>
                </a:prstGeom>
                <a:gradFill flip="none" rotWithShape="1">
                  <a:gsLst>
                    <a:gs pos="52000">
                      <a:srgbClr val="D9F9DA"/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0" scaled="1"/>
                  <a:tileRect/>
                </a:gradFill>
                <a:ln w="12700">
                  <a:noFill/>
                  <a:prstDash val="dash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91440" tIns="45720" rIns="91440" bIns="45720" anchor="ctr"/>
                <a:lstStyle/>
                <a:p>
                  <a:pPr marL="342900" indent="-342900" algn="ctr">
                    <a:lnSpc>
                      <a:spcPct val="150000"/>
                    </a:lnSpc>
                    <a:buClr>
                      <a:srgbClr val="C00000"/>
                    </a:buClr>
                    <a:buFont typeface="Wingdings" panose="05000000000000000000" pitchFamily="2" charset="2"/>
                    <a:buChar char="ü"/>
                    <a:defRPr/>
                  </a:pPr>
                  <a:endParaRPr lang="zh-CN" altLang="en-US" sz="186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矩形: 圆角 55"/>
                <p:cNvSpPr>
                  <a:spLocks noChangeAspect="1" noChangeArrowheads="1"/>
                </p:cNvSpPr>
                <p:nvPr/>
              </p:nvSpPr>
              <p:spPr bwMode="auto">
                <a:xfrm>
                  <a:off x="1604976" y="4606906"/>
                  <a:ext cx="719765" cy="719698"/>
                </a:xfrm>
                <a:prstGeom prst="roundRect">
                  <a:avLst>
                    <a:gd name="adj" fmla="val 2403"/>
                  </a:avLst>
                </a:prstGeom>
                <a:solidFill>
                  <a:schemeClr val="bg1"/>
                </a:solidFill>
                <a:ln w="12700">
                  <a:noFill/>
                  <a:round/>
                </a:ln>
                <a:effectLst>
                  <a:outerShdw blurRad="190500" dist="38100" dir="2700000" algn="ctr" rotWithShape="0">
                    <a:srgbClr val="404040">
                      <a:alpha val="50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altLang="zh-CN" sz="1465" b="1" dirty="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7994" name="文本框 57"/>
                <p:cNvSpPr txBox="1">
                  <a:spLocks noChangeArrowheads="1"/>
                </p:cNvSpPr>
                <p:nvPr/>
              </p:nvSpPr>
              <p:spPr bwMode="auto">
                <a:xfrm>
                  <a:off x="1709506" y="5037009"/>
                  <a:ext cx="519089" cy="256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065" b="1" dirty="0">
                      <a:solidFill>
                        <a:srgbClr val="595959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Chip</a:t>
                  </a:r>
                  <a:endParaRPr lang="zh-CN" altLang="en-US" sz="1065" b="1" dirty="0">
                    <a:solidFill>
                      <a:srgbClr val="595959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pic>
              <p:nvPicPr>
                <p:cNvPr id="37995" name="图片 58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9051" y="4677008"/>
                  <a:ext cx="360000" cy="36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9" name="矩形: 圆角 58"/>
                <p:cNvSpPr>
                  <a:spLocks noChangeAspect="1" noChangeArrowheads="1"/>
                </p:cNvSpPr>
                <p:nvPr/>
              </p:nvSpPr>
              <p:spPr bwMode="auto">
                <a:xfrm>
                  <a:off x="2460226" y="4617489"/>
                  <a:ext cx="719765" cy="719698"/>
                </a:xfrm>
                <a:prstGeom prst="roundRect">
                  <a:avLst>
                    <a:gd name="adj" fmla="val 2403"/>
                  </a:avLst>
                </a:prstGeom>
                <a:solidFill>
                  <a:schemeClr val="bg1"/>
                </a:solidFill>
                <a:ln w="12700">
                  <a:noFill/>
                  <a:round/>
                </a:ln>
                <a:effectLst>
                  <a:outerShdw blurRad="190500" dist="38100" dir="2700000" algn="ctr" rotWithShape="0">
                    <a:srgbClr val="404040">
                      <a:alpha val="50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altLang="zh-CN" sz="1465" b="1" dirty="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pic>
              <p:nvPicPr>
                <p:cNvPr id="37997" name="Picture 2" descr="https://timgsa.baidu.com/timg?image&amp;quality=80&amp;size=b9999_10000&amp;sec=1537757483&amp;di=4975551feb12d5faa17d00de561d747d&amp;imgtype=jpg&amp;er=1&amp;src=http%3A%2F%2Fimgsrc.baidu.com%2Fimgad%2Fpic%2Fitem%2Fd6ca7bcb0a46f21f1469e469fd246b600c33aeaf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6924" t="6950" r="26111" b="26146"/>
                <a:stretch>
                  <a:fillRect/>
                </a:stretch>
              </p:blipFill>
              <p:spPr bwMode="auto">
                <a:xfrm>
                  <a:off x="2645922" y="4677008"/>
                  <a:ext cx="360322" cy="36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98" name="文本框 61"/>
                <p:cNvSpPr txBox="1">
                  <a:spLocks noChangeArrowheads="1"/>
                </p:cNvSpPr>
                <p:nvPr/>
              </p:nvSpPr>
              <p:spPr bwMode="auto">
                <a:xfrm>
                  <a:off x="2418724" y="5037009"/>
                  <a:ext cx="792967" cy="256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065" b="1" dirty="0">
                      <a:solidFill>
                        <a:srgbClr val="595959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Core</a:t>
                  </a:r>
                  <a:endParaRPr lang="zh-CN" altLang="en-US" sz="1065" b="1" dirty="0">
                    <a:solidFill>
                      <a:srgbClr val="595959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矩形: 圆角 61"/>
                <p:cNvSpPr>
                  <a:spLocks noChangeAspect="1" noChangeArrowheads="1"/>
                </p:cNvSpPr>
                <p:nvPr/>
              </p:nvSpPr>
              <p:spPr bwMode="auto">
                <a:xfrm>
                  <a:off x="3307008" y="4611140"/>
                  <a:ext cx="719765" cy="719698"/>
                </a:xfrm>
                <a:prstGeom prst="roundRect">
                  <a:avLst>
                    <a:gd name="adj" fmla="val 2403"/>
                  </a:avLst>
                </a:prstGeom>
                <a:solidFill>
                  <a:schemeClr val="bg1"/>
                </a:solidFill>
                <a:ln w="12700">
                  <a:noFill/>
                  <a:round/>
                </a:ln>
                <a:effectLst>
                  <a:outerShdw blurRad="190500" dist="38100" dir="2700000" algn="ctr" rotWithShape="0">
                    <a:srgbClr val="404040">
                      <a:alpha val="50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altLang="zh-CN" sz="1465" b="1" dirty="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8000" name="文本框 63"/>
                <p:cNvSpPr txBox="1">
                  <a:spLocks noChangeArrowheads="1"/>
                </p:cNvSpPr>
                <p:nvPr/>
              </p:nvSpPr>
              <p:spPr bwMode="auto">
                <a:xfrm>
                  <a:off x="3265729" y="5029683"/>
                  <a:ext cx="792967" cy="256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065" b="1">
                      <a:solidFill>
                        <a:srgbClr val="595959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IP</a:t>
                  </a:r>
                  <a:endParaRPr lang="zh-CN" altLang="en-US" sz="1065" b="1">
                    <a:solidFill>
                      <a:srgbClr val="595959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pic>
              <p:nvPicPr>
                <p:cNvPr id="38001" name="图片 64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12038" t="10866" r="11383" b="9125"/>
                <a:stretch>
                  <a:fillRect/>
                </a:stretch>
              </p:blipFill>
              <p:spPr bwMode="auto">
                <a:xfrm>
                  <a:off x="3458614" y="4650207"/>
                  <a:ext cx="413537" cy="4320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002" name="文本框 65"/>
                <p:cNvSpPr txBox="1">
                  <a:spLocks noChangeArrowheads="1"/>
                </p:cNvSpPr>
                <p:nvPr/>
              </p:nvSpPr>
              <p:spPr bwMode="auto">
                <a:xfrm>
                  <a:off x="4185278" y="4756780"/>
                  <a:ext cx="482890" cy="3177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r>
                    <a:rPr lang="en-US" altLang="zh-CN" sz="1465" b="1">
                      <a:latin typeface="+mn-lt"/>
                      <a:ea typeface="+mn-ea"/>
                      <a:cs typeface="+mn-ea"/>
                      <a:sym typeface="+mn-lt"/>
                    </a:rPr>
                    <a:t>......</a:t>
                  </a:r>
                </a:p>
              </p:txBody>
            </p:sp>
          </p:grpSp>
          <p:grpSp>
            <p:nvGrpSpPr>
              <p:cNvPr id="37989" name="组合 52"/>
              <p:cNvGrpSpPr/>
              <p:nvPr/>
            </p:nvGrpSpPr>
            <p:grpSpPr bwMode="auto">
              <a:xfrm>
                <a:off x="5879976" y="5156804"/>
                <a:ext cx="6175157" cy="722971"/>
                <a:chOff x="341514" y="4436604"/>
                <a:chExt cx="4518239" cy="722971"/>
              </a:xfrm>
            </p:grpSpPr>
            <p:cxnSp>
              <p:nvCxnSpPr>
                <p:cNvPr id="53" name="直接连接符 52"/>
                <p:cNvCxnSpPr/>
                <p:nvPr/>
              </p:nvCxnSpPr>
              <p:spPr bwMode="auto">
                <a:xfrm>
                  <a:off x="552169" y="4436604"/>
                  <a:ext cx="4307584" cy="0"/>
                </a:xfrm>
                <a:prstGeom prst="line">
                  <a:avLst/>
                </a:prstGeom>
                <a:noFill/>
                <a:ln w="38100">
                  <a:solidFill>
                    <a:schemeClr val="accent6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7991" name="文本框 96"/>
                <p:cNvSpPr txBox="1">
                  <a:spLocks noChangeArrowheads="1"/>
                </p:cNvSpPr>
                <p:nvPr/>
              </p:nvSpPr>
              <p:spPr bwMode="auto">
                <a:xfrm>
                  <a:off x="341514" y="4779902"/>
                  <a:ext cx="776101" cy="3796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algn="ctr"/>
                  <a:r>
                    <a:rPr lang="en-US" altLang="zh-CN" sz="1465" b="1" dirty="0">
                      <a:solidFill>
                        <a:srgbClr val="FA8D3D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Tier</a:t>
                  </a:r>
                  <a:r>
                    <a:rPr lang="en-US" altLang="zh-CN" sz="1865" b="1" dirty="0">
                      <a:solidFill>
                        <a:srgbClr val="FA8D3D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2</a:t>
                  </a:r>
                  <a:endParaRPr lang="en-US" altLang="zh-CN" sz="1465" b="1" dirty="0">
                    <a:solidFill>
                      <a:srgbClr val="FA8D3D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86" name="组合 85"/>
          <p:cNvGrpSpPr/>
          <p:nvPr/>
        </p:nvGrpSpPr>
        <p:grpSpPr bwMode="auto">
          <a:xfrm rot="-1633703">
            <a:off x="10897601" y="3342173"/>
            <a:ext cx="812919" cy="776817"/>
            <a:chOff x="3913334" y="2345031"/>
            <a:chExt cx="812704" cy="354355"/>
          </a:xfrm>
        </p:grpSpPr>
        <p:sp>
          <p:nvSpPr>
            <p:cNvPr id="87" name="下箭头 28"/>
            <p:cNvSpPr/>
            <p:nvPr/>
          </p:nvSpPr>
          <p:spPr>
            <a:xfrm>
              <a:off x="3913334" y="2433751"/>
              <a:ext cx="219336" cy="23899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8" name="矩形: 圆角 229"/>
            <p:cNvSpPr>
              <a:spLocks noChangeArrowheads="1"/>
            </p:cNvSpPr>
            <p:nvPr/>
          </p:nvSpPr>
          <p:spPr bwMode="auto">
            <a:xfrm>
              <a:off x="3957891" y="2345031"/>
              <a:ext cx="768147" cy="35435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38100" dir="2700000" algn="ctr" rotWithShape="0">
                <a:srgbClr val="C8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1065" b="1" dirty="0">
                  <a:latin typeface="+mn-lt"/>
                  <a:ea typeface="+mn-ea"/>
                  <a:cs typeface="+mn-ea"/>
                  <a:sym typeface="+mn-lt"/>
                </a:rPr>
                <a:t>Output</a:t>
              </a:r>
            </a:p>
          </p:txBody>
        </p:sp>
      </p:grpSp>
      <p:grpSp>
        <p:nvGrpSpPr>
          <p:cNvPr id="89" name="组合 88"/>
          <p:cNvGrpSpPr/>
          <p:nvPr/>
        </p:nvGrpSpPr>
        <p:grpSpPr bwMode="auto">
          <a:xfrm>
            <a:off x="1265767" y="4524272"/>
            <a:ext cx="3786717" cy="1102360"/>
            <a:chOff x="-5367261" y="4071048"/>
            <a:chExt cx="3786634" cy="1102098"/>
          </a:xfrm>
        </p:grpSpPr>
        <p:grpSp>
          <p:nvGrpSpPr>
            <p:cNvPr id="37966" name="组合 90"/>
            <p:cNvGrpSpPr/>
            <p:nvPr/>
          </p:nvGrpSpPr>
          <p:grpSpPr bwMode="auto">
            <a:xfrm>
              <a:off x="-5367261" y="4073164"/>
              <a:ext cx="1074123" cy="869218"/>
              <a:chOff x="6890918" y="4805791"/>
              <a:chExt cx="1074123" cy="869218"/>
            </a:xfrm>
          </p:grpSpPr>
          <p:sp>
            <p:nvSpPr>
              <p:cNvPr id="105" name="矩形: 圆角 104"/>
              <p:cNvSpPr>
                <a:spLocks noChangeAspect="1" noChangeArrowheads="1"/>
              </p:cNvSpPr>
              <p:nvPr/>
            </p:nvSpPr>
            <p:spPr bwMode="auto">
              <a:xfrm>
                <a:off x="7066598" y="4805791"/>
                <a:ext cx="719651" cy="838001"/>
              </a:xfrm>
              <a:prstGeom prst="roundRect">
                <a:avLst>
                  <a:gd name="adj" fmla="val 2403"/>
                </a:avLst>
              </a:prstGeom>
              <a:solidFill>
                <a:schemeClr val="bg1"/>
              </a:solidFill>
              <a:ln w="12700">
                <a:noFill/>
                <a:round/>
              </a:ln>
              <a:effectLst>
                <a:outerShdw blurRad="190500" dist="38100" dir="2700000" algn="ctr" rotWithShape="0">
                  <a:srgbClr val="404040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altLang="zh-CN" sz="1465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982" name="文本框 106"/>
              <p:cNvSpPr txBox="1">
                <a:spLocks noChangeArrowheads="1"/>
              </p:cNvSpPr>
              <p:nvPr/>
            </p:nvSpPr>
            <p:spPr bwMode="auto">
              <a:xfrm>
                <a:off x="6890918" y="5214743"/>
                <a:ext cx="1074123" cy="460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800" b="1" dirty="0">
                    <a:solidFill>
                      <a:srgbClr val="595959"/>
                    </a:solidFill>
                    <a:latin typeface="+mn-lt"/>
                    <a:ea typeface="+mn-ea"/>
                    <a:cs typeface="+mn-ea"/>
                    <a:sym typeface="+mn-lt"/>
                  </a:rPr>
                  <a:t>Processor Heterogeneous Technology</a:t>
                </a:r>
              </a:p>
            </p:txBody>
          </p:sp>
          <p:pic>
            <p:nvPicPr>
              <p:cNvPr id="37983" name="图片 10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8517" y="4870615"/>
                <a:ext cx="57608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967" name="组合 91"/>
            <p:cNvGrpSpPr/>
            <p:nvPr/>
          </p:nvGrpSpPr>
          <p:grpSpPr bwMode="auto">
            <a:xfrm>
              <a:off x="-4472012" y="4071048"/>
              <a:ext cx="1074123" cy="838001"/>
              <a:chOff x="7786167" y="4803675"/>
              <a:chExt cx="1074123" cy="838001"/>
            </a:xfrm>
          </p:grpSpPr>
          <p:sp>
            <p:nvSpPr>
              <p:cNvPr id="102" name="矩形: 圆角 101"/>
              <p:cNvSpPr>
                <a:spLocks noChangeAspect="1" noChangeArrowheads="1"/>
              </p:cNvSpPr>
              <p:nvPr/>
            </p:nvSpPr>
            <p:spPr bwMode="auto">
              <a:xfrm>
                <a:off x="7964044" y="4803675"/>
                <a:ext cx="717534" cy="838001"/>
              </a:xfrm>
              <a:prstGeom prst="roundRect">
                <a:avLst>
                  <a:gd name="adj" fmla="val 2403"/>
                </a:avLst>
              </a:prstGeom>
              <a:solidFill>
                <a:schemeClr val="bg1"/>
              </a:solidFill>
              <a:ln w="12700">
                <a:noFill/>
                <a:round/>
              </a:ln>
              <a:effectLst>
                <a:outerShdw blurRad="190500" dist="38100" dir="2700000" algn="ctr" rotWithShape="0">
                  <a:srgbClr val="404040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altLang="zh-CN" sz="1465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pic>
            <p:nvPicPr>
              <p:cNvPr id="37979" name="Picture 2" descr="https://timgsa.baidu.com/timg?image&amp;quality=80&amp;size=b9999_10000&amp;sec=1537757483&amp;di=4975551feb12d5faa17d00de561d747d&amp;imgtype=jpg&amp;er=1&amp;src=http%3A%2F%2Fimgsrc.baidu.com%2Fimgad%2Fpic%2Fitem%2Fd6ca7bcb0a46f21f1469e469fd246b600c33aeaf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6924" t="6950" r="26111" b="26146"/>
              <a:stretch>
                <a:fillRect/>
              </a:stretch>
            </p:blipFill>
            <p:spPr bwMode="auto">
              <a:xfrm>
                <a:off x="8148229" y="4863572"/>
                <a:ext cx="360322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80" name="文本框 104"/>
              <p:cNvSpPr txBox="1">
                <a:spLocks noChangeArrowheads="1"/>
              </p:cNvSpPr>
              <p:nvPr/>
            </p:nvSpPr>
            <p:spPr bwMode="auto">
              <a:xfrm>
                <a:off x="7786167" y="5286806"/>
                <a:ext cx="1074123" cy="338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800" b="1" dirty="0">
                    <a:solidFill>
                      <a:srgbClr val="595959"/>
                    </a:solidFill>
                    <a:latin typeface="+mn-lt"/>
                    <a:ea typeface="+mn-ea"/>
                    <a:cs typeface="+mn-ea"/>
                    <a:sym typeface="+mn-lt"/>
                  </a:rPr>
                  <a:t>Basic Software Architecture</a:t>
                </a:r>
              </a:p>
            </p:txBody>
          </p:sp>
        </p:grpSp>
        <p:grpSp>
          <p:nvGrpSpPr>
            <p:cNvPr id="37968" name="组合 92"/>
            <p:cNvGrpSpPr/>
            <p:nvPr/>
          </p:nvGrpSpPr>
          <p:grpSpPr bwMode="auto">
            <a:xfrm>
              <a:off x="-2654750" y="4071048"/>
              <a:ext cx="1074123" cy="852297"/>
              <a:chOff x="9209193" y="3604596"/>
              <a:chExt cx="1074123" cy="852297"/>
            </a:xfrm>
          </p:grpSpPr>
          <p:sp>
            <p:nvSpPr>
              <p:cNvPr id="99" name="矩形: 圆角 98"/>
              <p:cNvSpPr>
                <a:spLocks noChangeAspect="1" noChangeArrowheads="1"/>
              </p:cNvSpPr>
              <p:nvPr/>
            </p:nvSpPr>
            <p:spPr bwMode="auto">
              <a:xfrm>
                <a:off x="9387985" y="3604596"/>
                <a:ext cx="717535" cy="835884"/>
              </a:xfrm>
              <a:prstGeom prst="roundRect">
                <a:avLst>
                  <a:gd name="adj" fmla="val 2403"/>
                </a:avLst>
              </a:prstGeom>
              <a:solidFill>
                <a:schemeClr val="bg1"/>
              </a:solidFill>
              <a:ln w="12700">
                <a:noFill/>
                <a:round/>
              </a:ln>
              <a:effectLst>
                <a:outerShdw blurRad="190500" dist="38100" dir="2700000" algn="ctr" rotWithShape="0">
                  <a:srgbClr val="404040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altLang="zh-CN" sz="1465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976" name="文本框 100"/>
              <p:cNvSpPr txBox="1">
                <a:spLocks noChangeArrowheads="1"/>
              </p:cNvSpPr>
              <p:nvPr/>
            </p:nvSpPr>
            <p:spPr bwMode="auto">
              <a:xfrm>
                <a:off x="9209193" y="4118420"/>
                <a:ext cx="1074123" cy="338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800" b="1" dirty="0">
                    <a:solidFill>
                      <a:srgbClr val="595959"/>
                    </a:solidFill>
                    <a:latin typeface="+mn-lt"/>
                    <a:ea typeface="+mn-ea"/>
                    <a:cs typeface="+mn-ea"/>
                    <a:sym typeface="+mn-lt"/>
                  </a:rPr>
                  <a:t>Hardware Acceleration</a:t>
                </a:r>
              </a:p>
            </p:txBody>
          </p:sp>
          <p:pic>
            <p:nvPicPr>
              <p:cNvPr id="37977" name="图片 10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15164" y="3686421"/>
                <a:ext cx="432000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969" name="组合 93"/>
            <p:cNvGrpSpPr/>
            <p:nvPr/>
          </p:nvGrpSpPr>
          <p:grpSpPr bwMode="auto">
            <a:xfrm>
              <a:off x="-3566440" y="4071048"/>
              <a:ext cx="1074123" cy="836873"/>
              <a:chOff x="7523045" y="3110792"/>
              <a:chExt cx="1074123" cy="836873"/>
            </a:xfrm>
          </p:grpSpPr>
          <p:grpSp>
            <p:nvGrpSpPr>
              <p:cNvPr id="37971" name="组合 95"/>
              <p:cNvGrpSpPr/>
              <p:nvPr/>
            </p:nvGrpSpPr>
            <p:grpSpPr bwMode="auto">
              <a:xfrm>
                <a:off x="7700502" y="3110792"/>
                <a:ext cx="719215" cy="836873"/>
                <a:chOff x="8511226" y="3604596"/>
                <a:chExt cx="719215" cy="836873"/>
              </a:xfrm>
            </p:grpSpPr>
            <p:sp>
              <p:nvSpPr>
                <p:cNvPr id="97" name="矩形: 圆角 96"/>
                <p:cNvSpPr>
                  <a:spLocks noChangeAspect="1" noChangeArrowheads="1"/>
                </p:cNvSpPr>
                <p:nvPr/>
              </p:nvSpPr>
              <p:spPr bwMode="auto">
                <a:xfrm>
                  <a:off x="8511989" y="3604596"/>
                  <a:ext cx="717534" cy="835884"/>
                </a:xfrm>
                <a:prstGeom prst="roundRect">
                  <a:avLst>
                    <a:gd name="adj" fmla="val 2403"/>
                  </a:avLst>
                </a:prstGeom>
                <a:solidFill>
                  <a:schemeClr val="bg1"/>
                </a:solidFill>
                <a:ln w="12700">
                  <a:noFill/>
                  <a:round/>
                </a:ln>
                <a:effectLst>
                  <a:outerShdw blurRad="190500" dist="38100" dir="2700000" algn="ctr" rotWithShape="0">
                    <a:srgbClr val="404040">
                      <a:alpha val="50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altLang="zh-CN" sz="1465" b="1" dirty="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pic>
              <p:nvPicPr>
                <p:cNvPr id="37974" name="图片 98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36831" y="3654904"/>
                  <a:ext cx="468000" cy="4174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7972" name="文本框 96"/>
              <p:cNvSpPr txBox="1">
                <a:spLocks noChangeArrowheads="1"/>
              </p:cNvSpPr>
              <p:nvPr/>
            </p:nvSpPr>
            <p:spPr bwMode="auto">
              <a:xfrm>
                <a:off x="7523045" y="3624049"/>
                <a:ext cx="1074123" cy="215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800" b="1" dirty="0">
                    <a:solidFill>
                      <a:srgbClr val="595959"/>
                    </a:solidFill>
                    <a:latin typeface="+mn-lt"/>
                    <a:ea typeface="+mn-ea"/>
                    <a:cs typeface="+mn-ea"/>
                    <a:sym typeface="+mn-lt"/>
                  </a:rPr>
                  <a:t>AI Application</a:t>
                </a:r>
              </a:p>
            </p:txBody>
          </p:sp>
        </p:grpSp>
        <p:sp>
          <p:nvSpPr>
            <p:cNvPr id="37970" name="文本框 96"/>
            <p:cNvSpPr txBox="1">
              <a:spLocks noChangeArrowheads="1"/>
            </p:cNvSpPr>
            <p:nvPr/>
          </p:nvSpPr>
          <p:spPr bwMode="auto">
            <a:xfrm>
              <a:off x="-4701796" y="4917937"/>
              <a:ext cx="2486605" cy="255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/>
              <a:r>
                <a:rPr lang="en-US" altLang="zh-CN" sz="1065" b="1" dirty="0">
                  <a:solidFill>
                    <a:srgbClr val="FF0066"/>
                  </a:solidFill>
                  <a:latin typeface="+mn-lt"/>
                  <a:ea typeface="+mn-ea"/>
                  <a:cs typeface="+mn-ea"/>
                  <a:sym typeface="+mn-lt"/>
                </a:rPr>
                <a:t>New Crossover Technologies</a:t>
              </a:r>
            </a:p>
          </p:txBody>
        </p:sp>
      </p:grpSp>
      <p:grpSp>
        <p:nvGrpSpPr>
          <p:cNvPr id="108" name="组合 107"/>
          <p:cNvGrpSpPr/>
          <p:nvPr/>
        </p:nvGrpSpPr>
        <p:grpSpPr bwMode="auto">
          <a:xfrm>
            <a:off x="91434" y="3302957"/>
            <a:ext cx="1143455" cy="2226348"/>
            <a:chOff x="-6531058" y="2848111"/>
            <a:chExt cx="1143603" cy="2226807"/>
          </a:xfrm>
        </p:grpSpPr>
        <p:grpSp>
          <p:nvGrpSpPr>
            <p:cNvPr id="37950" name="组合 109"/>
            <p:cNvGrpSpPr/>
            <p:nvPr/>
          </p:nvGrpSpPr>
          <p:grpSpPr bwMode="auto">
            <a:xfrm>
              <a:off x="-6531058" y="2848111"/>
              <a:ext cx="1143603" cy="1992195"/>
              <a:chOff x="54509" y="1173180"/>
              <a:chExt cx="1143603" cy="1992195"/>
            </a:xfrm>
          </p:grpSpPr>
          <p:sp>
            <p:nvSpPr>
              <p:cNvPr id="111" name="矩形: 圆角 110"/>
              <p:cNvSpPr>
                <a:spLocks noChangeAspect="1" noChangeArrowheads="1"/>
              </p:cNvSpPr>
              <p:nvPr/>
            </p:nvSpPr>
            <p:spPr bwMode="auto">
              <a:xfrm>
                <a:off x="151475" y="1173180"/>
                <a:ext cx="950506" cy="1992195"/>
              </a:xfrm>
              <a:prstGeom prst="roundRect">
                <a:avLst>
                  <a:gd name="adj" fmla="val 2403"/>
                </a:avLst>
              </a:prstGeom>
              <a:solidFill>
                <a:schemeClr val="bg1"/>
              </a:solidFill>
              <a:ln w="12700">
                <a:noFill/>
                <a:round/>
              </a:ln>
              <a:effectLst>
                <a:outerShdw blurRad="190500" dist="38100" dir="2700000" algn="ctr" rotWithShape="0">
                  <a:srgbClr val="404040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altLang="zh-CN" sz="1465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2" name="圆角矩形 134"/>
              <p:cNvSpPr/>
              <p:nvPr/>
            </p:nvSpPr>
            <p:spPr>
              <a:xfrm>
                <a:off x="168411" y="1276919"/>
                <a:ext cx="933570" cy="23711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342900" indent="-342900" algn="ctr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ü"/>
                  <a:defRPr/>
                </a:pPr>
                <a:endParaRPr lang="zh-CN" altLang="en-US" sz="1865" dirty="0">
                  <a:cs typeface="+mn-ea"/>
                  <a:sym typeface="+mn-lt"/>
                </a:endParaRPr>
              </a:p>
            </p:txBody>
          </p:sp>
          <p:sp>
            <p:nvSpPr>
              <p:cNvPr id="113" name="圆角矩形 142"/>
              <p:cNvSpPr/>
              <p:nvPr/>
            </p:nvSpPr>
            <p:spPr>
              <a:xfrm>
                <a:off x="168411" y="1526737"/>
                <a:ext cx="933570" cy="23499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342900" indent="-342900" algn="ctr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ü"/>
                  <a:defRPr/>
                </a:pPr>
                <a:endParaRPr lang="zh-CN" altLang="en-US" sz="1865" dirty="0">
                  <a:cs typeface="+mn-ea"/>
                  <a:sym typeface="+mn-lt"/>
                </a:endParaRPr>
              </a:p>
            </p:txBody>
          </p:sp>
          <p:grpSp>
            <p:nvGrpSpPr>
              <p:cNvPr id="37955" name="组合 114"/>
              <p:cNvGrpSpPr/>
              <p:nvPr/>
            </p:nvGrpSpPr>
            <p:grpSpPr bwMode="auto">
              <a:xfrm>
                <a:off x="177491" y="1221357"/>
                <a:ext cx="898473" cy="728725"/>
                <a:chOff x="8250530" y="5071542"/>
                <a:chExt cx="848666" cy="733722"/>
              </a:xfrm>
            </p:grpSpPr>
            <p:pic>
              <p:nvPicPr>
                <p:cNvPr id="37963" name="图片 122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50530" y="5071542"/>
                  <a:ext cx="848666" cy="5405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3" name="圆角矩形 15"/>
                <p:cNvSpPr/>
                <p:nvPr/>
              </p:nvSpPr>
              <p:spPr>
                <a:xfrm>
                  <a:off x="8401921" y="5317199"/>
                  <a:ext cx="573881" cy="488142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  <a:prstDash val="dash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marL="342900" indent="-342900" algn="ctr">
                    <a:lnSpc>
                      <a:spcPct val="150000"/>
                    </a:lnSpc>
                    <a:buClr>
                      <a:srgbClr val="C00000"/>
                    </a:buClr>
                    <a:buFont typeface="Wingdings" panose="05000000000000000000" pitchFamily="2" charset="2"/>
                    <a:buChar char="ü"/>
                    <a:defRPr/>
                  </a:pPr>
                  <a:endParaRPr lang="zh-CN" altLang="en-US" sz="1865" dirty="0">
                    <a:cs typeface="+mn-ea"/>
                    <a:sym typeface="+mn-lt"/>
                  </a:endParaRPr>
                </a:p>
              </p:txBody>
            </p:sp>
            <p:pic>
              <p:nvPicPr>
                <p:cNvPr id="37965" name="图片 12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19760" t="27319" r="19762" b="19760"/>
                <a:stretch>
                  <a:fillRect/>
                </a:stretch>
              </p:blipFill>
              <p:spPr bwMode="auto">
                <a:xfrm>
                  <a:off x="8422261" y="5330741"/>
                  <a:ext cx="526377" cy="4605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7956" name="组合 115"/>
              <p:cNvGrpSpPr/>
              <p:nvPr/>
            </p:nvGrpSpPr>
            <p:grpSpPr bwMode="auto">
              <a:xfrm>
                <a:off x="283509" y="2419116"/>
                <a:ext cx="644435" cy="554237"/>
                <a:chOff x="6282591" y="5116487"/>
                <a:chExt cx="751322" cy="688777"/>
              </a:xfrm>
            </p:grpSpPr>
            <p:pic>
              <p:nvPicPr>
                <p:cNvPr id="37960" name="图片 119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2591" y="5116487"/>
                  <a:ext cx="751322" cy="4785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0" name="圆角矩形 22"/>
                <p:cNvSpPr/>
                <p:nvPr/>
              </p:nvSpPr>
              <p:spPr>
                <a:xfrm>
                  <a:off x="6397675" y="5304580"/>
                  <a:ext cx="505953" cy="505157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  <a:prstDash val="dash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marL="342900" indent="-342900" algn="ctr">
                    <a:lnSpc>
                      <a:spcPct val="150000"/>
                    </a:lnSpc>
                    <a:buClr>
                      <a:srgbClr val="C00000"/>
                    </a:buClr>
                    <a:buFont typeface="Wingdings" panose="05000000000000000000" pitchFamily="2" charset="2"/>
                    <a:buChar char="ü"/>
                    <a:defRPr/>
                  </a:pPr>
                  <a:endParaRPr lang="zh-CN" altLang="en-US" sz="1865" dirty="0">
                    <a:cs typeface="+mn-ea"/>
                    <a:sym typeface="+mn-lt"/>
                  </a:endParaRPr>
                </a:p>
              </p:txBody>
            </p:sp>
            <p:pic>
              <p:nvPicPr>
                <p:cNvPr id="37962" name="图片 121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40365" y="5331752"/>
                  <a:ext cx="432701" cy="4327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7957" name="文本框 116"/>
              <p:cNvSpPr txBox="1">
                <a:spLocks noChangeArrowheads="1"/>
              </p:cNvSpPr>
              <p:nvPr/>
            </p:nvSpPr>
            <p:spPr bwMode="auto">
              <a:xfrm>
                <a:off x="66796" y="1903557"/>
                <a:ext cx="1128330" cy="255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065" b="1" dirty="0" err="1">
                    <a:latin typeface="+mn-lt"/>
                    <a:ea typeface="+mn-ea"/>
                    <a:cs typeface="+mn-ea"/>
                    <a:sym typeface="+mn-lt"/>
                  </a:rPr>
                  <a:t>Central Cloud</a:t>
                </a:r>
                <a:endParaRPr lang="en-US" altLang="zh-CN" sz="1065" b="1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958" name="文本框 117"/>
              <p:cNvSpPr txBox="1">
                <a:spLocks noChangeArrowheads="1"/>
              </p:cNvSpPr>
              <p:nvPr/>
            </p:nvSpPr>
            <p:spPr bwMode="auto">
              <a:xfrm>
                <a:off x="54509" y="2887863"/>
                <a:ext cx="1143603" cy="255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065" b="1" dirty="0" err="1">
                    <a:latin typeface="+mn-lt"/>
                    <a:ea typeface="+mn-ea"/>
                    <a:cs typeface="+mn-ea"/>
                    <a:sym typeface="+mn-lt"/>
                  </a:rPr>
                  <a:t>Edge Cloud</a:t>
                </a:r>
                <a:endParaRPr lang="en-US" altLang="zh-CN" sz="1065" b="1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118" name="直接箭头连接符 117"/>
              <p:cNvCxnSpPr/>
              <p:nvPr/>
            </p:nvCxnSpPr>
            <p:spPr>
              <a:xfrm flipV="1">
                <a:off x="642605" y="2132228"/>
                <a:ext cx="0" cy="296394"/>
              </a:xfrm>
              <a:prstGeom prst="straightConnector1">
                <a:avLst/>
              </a:prstGeom>
              <a:ln w="19050">
                <a:prstDash val="dash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951" name="文本框 96"/>
            <p:cNvSpPr txBox="1">
              <a:spLocks noChangeArrowheads="1"/>
            </p:cNvSpPr>
            <p:nvPr/>
          </p:nvSpPr>
          <p:spPr bwMode="auto">
            <a:xfrm>
              <a:off x="-6495754" y="4818320"/>
              <a:ext cx="1067145" cy="25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/>
              <a:r>
                <a:rPr lang="en-US" altLang="zh-CN" sz="1065" b="1" dirty="0">
                  <a:solidFill>
                    <a:srgbClr val="FF0066"/>
                  </a:solidFill>
                  <a:latin typeface="+mn-lt"/>
                  <a:ea typeface="+mn-ea"/>
                  <a:cs typeface="+mn-ea"/>
                  <a:sym typeface="+mn-lt"/>
                </a:rPr>
                <a:t>Data Sharing</a:t>
              </a:r>
            </a:p>
          </p:txBody>
        </p:sp>
      </p:grpSp>
      <p:grpSp>
        <p:nvGrpSpPr>
          <p:cNvPr id="125" name="组合 124"/>
          <p:cNvGrpSpPr/>
          <p:nvPr/>
        </p:nvGrpSpPr>
        <p:grpSpPr bwMode="auto">
          <a:xfrm>
            <a:off x="5039784" y="3442657"/>
            <a:ext cx="999490" cy="2228215"/>
            <a:chOff x="-1581294" y="2989644"/>
            <a:chExt cx="999439" cy="2227729"/>
          </a:xfrm>
        </p:grpSpPr>
        <p:grpSp>
          <p:nvGrpSpPr>
            <p:cNvPr id="37941" name="组合 126"/>
            <p:cNvGrpSpPr/>
            <p:nvPr/>
          </p:nvGrpSpPr>
          <p:grpSpPr bwMode="auto">
            <a:xfrm>
              <a:off x="-1553650" y="2989644"/>
              <a:ext cx="960056" cy="846565"/>
              <a:chOff x="-2689188" y="1441383"/>
              <a:chExt cx="960056" cy="846565"/>
            </a:xfrm>
          </p:grpSpPr>
          <p:sp>
            <p:nvSpPr>
              <p:cNvPr id="132" name="矩形: 圆角 131"/>
              <p:cNvSpPr>
                <a:spLocks noChangeAspect="1" noChangeArrowheads="1"/>
              </p:cNvSpPr>
              <p:nvPr/>
            </p:nvSpPr>
            <p:spPr bwMode="auto">
              <a:xfrm>
                <a:off x="-2570789" y="1441383"/>
                <a:ext cx="717515" cy="838017"/>
              </a:xfrm>
              <a:prstGeom prst="roundRect">
                <a:avLst>
                  <a:gd name="adj" fmla="val 2403"/>
                </a:avLst>
              </a:prstGeom>
              <a:solidFill>
                <a:schemeClr val="bg1"/>
              </a:solidFill>
              <a:ln w="12700">
                <a:noFill/>
                <a:round/>
              </a:ln>
              <a:effectLst>
                <a:outerShdw blurRad="190500" dist="38100" dir="2700000" algn="ctr" rotWithShape="0">
                  <a:srgbClr val="404040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altLang="zh-CN" sz="1465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pic>
            <p:nvPicPr>
              <p:cNvPr id="37948" name="图片 133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54315" y="1441383"/>
                <a:ext cx="678523" cy="6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49" name="文本框 134"/>
              <p:cNvSpPr txBox="1">
                <a:spLocks noChangeArrowheads="1"/>
              </p:cNvSpPr>
              <p:nvPr/>
            </p:nvSpPr>
            <p:spPr bwMode="auto">
              <a:xfrm>
                <a:off x="-2689188" y="2031780"/>
                <a:ext cx="960056" cy="256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065" b="1" dirty="0">
                    <a:solidFill>
                      <a:srgbClr val="595959"/>
                    </a:solidFill>
                    <a:latin typeface="+mn-lt"/>
                    <a:ea typeface="+mn-ea"/>
                    <a:cs typeface="+mn-ea"/>
                    <a:sym typeface="+mn-lt"/>
                  </a:rPr>
                  <a:t>Cybersecurity</a:t>
                </a:r>
              </a:p>
            </p:txBody>
          </p:sp>
        </p:grpSp>
        <p:grpSp>
          <p:nvGrpSpPr>
            <p:cNvPr id="37942" name="组合 127"/>
            <p:cNvGrpSpPr/>
            <p:nvPr/>
          </p:nvGrpSpPr>
          <p:grpSpPr bwMode="auto">
            <a:xfrm>
              <a:off x="-1420434" y="3996958"/>
              <a:ext cx="722633" cy="835903"/>
              <a:chOff x="4938036" y="2248888"/>
              <a:chExt cx="722633" cy="835903"/>
            </a:xfrm>
          </p:grpSpPr>
          <p:sp>
            <p:nvSpPr>
              <p:cNvPr id="129" name="矩形: 圆角 128"/>
              <p:cNvSpPr>
                <a:spLocks noChangeAspect="1" noChangeArrowheads="1"/>
              </p:cNvSpPr>
              <p:nvPr/>
            </p:nvSpPr>
            <p:spPr bwMode="auto">
              <a:xfrm>
                <a:off x="4938036" y="2248888"/>
                <a:ext cx="717513" cy="835903"/>
              </a:xfrm>
              <a:prstGeom prst="roundRect">
                <a:avLst>
                  <a:gd name="adj" fmla="val 2403"/>
                </a:avLst>
              </a:prstGeom>
              <a:solidFill>
                <a:schemeClr val="bg1"/>
              </a:solidFill>
              <a:ln w="12700">
                <a:noFill/>
                <a:round/>
              </a:ln>
              <a:effectLst>
                <a:outerShdw blurRad="190500" dist="38100" dir="2700000" algn="ctr" rotWithShape="0">
                  <a:srgbClr val="404040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altLang="zh-CN" sz="1465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945" name="文本框 130"/>
              <p:cNvSpPr txBox="1">
                <a:spLocks noChangeArrowheads="1"/>
              </p:cNvSpPr>
              <p:nvPr/>
            </p:nvSpPr>
            <p:spPr bwMode="auto">
              <a:xfrm>
                <a:off x="4960270" y="2659425"/>
                <a:ext cx="700399" cy="256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065" b="1" dirty="0">
                    <a:solidFill>
                      <a:srgbClr val="595959"/>
                    </a:solidFill>
                    <a:latin typeface="+mn-lt"/>
                    <a:ea typeface="+mn-ea"/>
                    <a:cs typeface="+mn-ea"/>
                    <a:sym typeface="+mn-lt"/>
                  </a:rPr>
                  <a:t>HD Map</a:t>
                </a:r>
              </a:p>
            </p:txBody>
          </p:sp>
          <p:pic>
            <p:nvPicPr>
              <p:cNvPr id="37946" name="图片 131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4866" y="2273981"/>
                <a:ext cx="446808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943" name="文本框 96"/>
            <p:cNvSpPr txBox="1">
              <a:spLocks noChangeArrowheads="1"/>
            </p:cNvSpPr>
            <p:nvPr/>
          </p:nvSpPr>
          <p:spPr bwMode="auto">
            <a:xfrm>
              <a:off x="-1581294" y="4797730"/>
              <a:ext cx="999439" cy="419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/>
              <a:r>
                <a:rPr lang="en-US" altLang="zh-CN" sz="1065" b="1" dirty="0">
                  <a:solidFill>
                    <a:srgbClr val="FF0066"/>
                  </a:solidFill>
                  <a:latin typeface="+mn-lt"/>
                  <a:ea typeface="+mn-ea"/>
                  <a:cs typeface="+mn-ea"/>
                  <a:sym typeface="+mn-lt"/>
                </a:rPr>
                <a:t>State Governance</a:t>
              </a:r>
            </a:p>
          </p:txBody>
        </p:sp>
      </p:grpSp>
      <p:grpSp>
        <p:nvGrpSpPr>
          <p:cNvPr id="135" name="组合 134"/>
          <p:cNvGrpSpPr/>
          <p:nvPr/>
        </p:nvGrpSpPr>
        <p:grpSpPr bwMode="auto">
          <a:xfrm>
            <a:off x="11141395" y="3811301"/>
            <a:ext cx="640355" cy="2930067"/>
            <a:chOff x="11283196" y="3340140"/>
            <a:chExt cx="639966" cy="2931620"/>
          </a:xfrm>
        </p:grpSpPr>
        <p:sp>
          <p:nvSpPr>
            <p:cNvPr id="136" name="左大括号 135"/>
            <p:cNvSpPr/>
            <p:nvPr/>
          </p:nvSpPr>
          <p:spPr bwMode="auto">
            <a:xfrm rot="9221334">
              <a:off x="11283196" y="3516742"/>
              <a:ext cx="387542" cy="2755018"/>
            </a:xfrm>
            <a:prstGeom prst="leftBrace">
              <a:avLst>
                <a:gd name="adj1" fmla="val 8333"/>
                <a:gd name="adj2" fmla="val 53132"/>
              </a:avLst>
            </a:prstGeom>
            <a:noFill/>
            <a:ln w="38100">
              <a:solidFill>
                <a:srgbClr val="00B0F0"/>
              </a:solidFill>
              <a:rou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940" name="文本框 96"/>
            <p:cNvSpPr txBox="1">
              <a:spLocks noChangeArrowheads="1"/>
            </p:cNvSpPr>
            <p:nvPr/>
          </p:nvSpPr>
          <p:spPr bwMode="auto">
            <a:xfrm rot="3737730">
              <a:off x="10502314" y="4454469"/>
              <a:ext cx="2535177" cy="3065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/>
              <a:r>
                <a:rPr lang="en-US" altLang="zh-CN" sz="1400" b="1" dirty="0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rPr>
                <a:t>Base</a:t>
              </a:r>
              <a:r>
                <a:rPr lang="en-US" altLang="zh-CN" sz="14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 Computing Platform</a:t>
              </a:r>
            </a:p>
          </p:txBody>
        </p:sp>
      </p:grpSp>
      <p:grpSp>
        <p:nvGrpSpPr>
          <p:cNvPr id="141" name="组合 140"/>
          <p:cNvGrpSpPr/>
          <p:nvPr/>
        </p:nvGrpSpPr>
        <p:grpSpPr bwMode="auto">
          <a:xfrm>
            <a:off x="9829039" y="1819132"/>
            <a:ext cx="2315633" cy="1703916"/>
            <a:chOff x="9840416" y="980728"/>
            <a:chExt cx="2314575" cy="1704207"/>
          </a:xfrm>
        </p:grpSpPr>
        <p:grpSp>
          <p:nvGrpSpPr>
            <p:cNvPr id="37926" name="组合 158"/>
            <p:cNvGrpSpPr>
              <a:grpSpLocks noChangeAspect="1"/>
            </p:cNvGrpSpPr>
            <p:nvPr/>
          </p:nvGrpSpPr>
          <p:grpSpPr bwMode="auto">
            <a:xfrm>
              <a:off x="9840416" y="980728"/>
              <a:ext cx="2314575" cy="1704207"/>
              <a:chOff x="2305403" y="1577384"/>
              <a:chExt cx="3679152" cy="2708937"/>
            </a:xfrm>
          </p:grpSpPr>
          <p:sp>
            <p:nvSpPr>
              <p:cNvPr id="150" name="下箭头 28"/>
              <p:cNvSpPr/>
              <p:nvPr/>
            </p:nvSpPr>
            <p:spPr>
              <a:xfrm>
                <a:off x="4033998" y="3202745"/>
                <a:ext cx="285990" cy="393721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1" name="圆角矩形 82"/>
              <p:cNvSpPr/>
              <p:nvPr/>
            </p:nvSpPr>
            <p:spPr>
              <a:xfrm>
                <a:off x="2305403" y="1577384"/>
                <a:ext cx="3679152" cy="2708937"/>
              </a:xfrm>
              <a:prstGeom prst="roundRect">
                <a:avLst>
                  <a:gd name="adj" fmla="val 7012"/>
                </a:avLst>
              </a:prstGeom>
              <a:noFill/>
              <a:ln w="19050">
                <a:solidFill>
                  <a:schemeClr val="accent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8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2" name="矩形: 圆角 229"/>
              <p:cNvSpPr>
                <a:spLocks noChangeArrowheads="1"/>
              </p:cNvSpPr>
              <p:nvPr/>
            </p:nvSpPr>
            <p:spPr bwMode="auto">
              <a:xfrm>
                <a:off x="2439925" y="3613293"/>
                <a:ext cx="3293606" cy="56198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38100" dir="2700000" algn="ctr" rotWithShape="0">
                  <a:srgbClr val="C8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100" b="1" dirty="0">
                    <a:latin typeface="+mn-lt"/>
                    <a:ea typeface="+mn-ea"/>
                    <a:cs typeface="+mn-ea"/>
                    <a:sym typeface="+mn-lt"/>
                  </a:rPr>
                  <a:t>Base Computing Platform Company</a:t>
                </a:r>
              </a:p>
            </p:txBody>
          </p:sp>
        </p:grpSp>
        <p:grpSp>
          <p:nvGrpSpPr>
            <p:cNvPr id="37927" name="组合 159"/>
            <p:cNvGrpSpPr/>
            <p:nvPr/>
          </p:nvGrpSpPr>
          <p:grpSpPr bwMode="auto">
            <a:xfrm>
              <a:off x="9855521" y="1065068"/>
              <a:ext cx="2250125" cy="889589"/>
              <a:chOff x="11712624" y="3482051"/>
              <a:chExt cx="2250125" cy="889589"/>
            </a:xfrm>
          </p:grpSpPr>
          <p:sp>
            <p:nvSpPr>
              <p:cNvPr id="144" name="矩形: 圆角 229"/>
              <p:cNvSpPr>
                <a:spLocks noChangeArrowheads="1"/>
              </p:cNvSpPr>
              <p:nvPr/>
            </p:nvSpPr>
            <p:spPr bwMode="auto">
              <a:xfrm>
                <a:off x="11782147" y="4053990"/>
                <a:ext cx="2126279" cy="317554"/>
              </a:xfrm>
              <a:prstGeom prst="rect">
                <a:avLst/>
              </a:prstGeom>
              <a:solidFill>
                <a:srgbClr val="92CE4F">
                  <a:alpha val="50000"/>
                </a:srgbClr>
              </a:solidFill>
              <a:ln w="25400">
                <a:solidFill>
                  <a:schemeClr val="bg1">
                    <a:alpha val="50000"/>
                  </a:schemeClr>
                </a:solidFill>
                <a:round/>
              </a:ln>
              <a:effectLst>
                <a:outerShdw blurRad="190500" dist="38100" dir="2700000" algn="ctr" rotWithShape="0">
                  <a:srgbClr val="C80000">
                    <a:alpha val="59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335" b="1" dirty="0">
                    <a:solidFill>
                      <a:schemeClr val="lt1"/>
                    </a:solidFill>
                    <a:latin typeface="+mn-lt"/>
                    <a:ea typeface="+mn-ea"/>
                    <a:cs typeface="+mn-ea"/>
                    <a:sym typeface="+mn-lt"/>
                  </a:rPr>
                  <a:t>CICV</a:t>
                </a:r>
              </a:p>
            </p:txBody>
          </p:sp>
          <p:sp>
            <p:nvSpPr>
              <p:cNvPr id="145" name="同心圆 76"/>
              <p:cNvSpPr>
                <a:spLocks noChangeAspect="1"/>
              </p:cNvSpPr>
              <p:nvPr/>
            </p:nvSpPr>
            <p:spPr bwMode="auto">
              <a:xfrm>
                <a:off x="11712329" y="3497211"/>
                <a:ext cx="539503" cy="539843"/>
              </a:xfrm>
              <a:custGeom>
                <a:avLst/>
                <a:gdLst>
                  <a:gd name="T0" fmla="*/ 0 w 718121"/>
                  <a:gd name="T1" fmla="*/ 359061 h 718121"/>
                  <a:gd name="T2" fmla="*/ 359061 w 718121"/>
                  <a:gd name="T3" fmla="*/ 0 h 718121"/>
                  <a:gd name="T4" fmla="*/ 718122 w 718121"/>
                  <a:gd name="T5" fmla="*/ 359061 h 718121"/>
                  <a:gd name="T6" fmla="*/ 359061 w 718121"/>
                  <a:gd name="T7" fmla="*/ 718122 h 718121"/>
                  <a:gd name="T8" fmla="*/ 0 w 718121"/>
                  <a:gd name="T9" fmla="*/ 359061 h 718121"/>
                  <a:gd name="T10" fmla="*/ 24000 w 718121"/>
                  <a:gd name="T11" fmla="*/ 359061 h 718121"/>
                  <a:gd name="T12" fmla="*/ 359061 w 718121"/>
                  <a:gd name="T13" fmla="*/ 694122 h 718121"/>
                  <a:gd name="T14" fmla="*/ 694122 w 718121"/>
                  <a:gd name="T15" fmla="*/ 359061 h 718121"/>
                  <a:gd name="T16" fmla="*/ 359061 w 718121"/>
                  <a:gd name="T17" fmla="*/ 24000 h 718121"/>
                  <a:gd name="T18" fmla="*/ 24000 w 718121"/>
                  <a:gd name="T19" fmla="*/ 359061 h 718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18121" h="718121">
                    <a:moveTo>
                      <a:pt x="0" y="359061"/>
                    </a:moveTo>
                    <a:cubicBezTo>
                      <a:pt x="0" y="160757"/>
                      <a:pt x="160757" y="0"/>
                      <a:pt x="359061" y="0"/>
                    </a:cubicBezTo>
                    <a:cubicBezTo>
                      <a:pt x="557365" y="0"/>
                      <a:pt x="718122" y="160757"/>
                      <a:pt x="718122" y="359061"/>
                    </a:cubicBezTo>
                    <a:cubicBezTo>
                      <a:pt x="718122" y="557365"/>
                      <a:pt x="557365" y="718122"/>
                      <a:pt x="359061" y="718122"/>
                    </a:cubicBezTo>
                    <a:cubicBezTo>
                      <a:pt x="160757" y="718122"/>
                      <a:pt x="0" y="557365"/>
                      <a:pt x="0" y="359061"/>
                    </a:cubicBezTo>
                    <a:close/>
                    <a:moveTo>
                      <a:pt x="24000" y="359061"/>
                    </a:moveTo>
                    <a:cubicBezTo>
                      <a:pt x="24000" y="544110"/>
                      <a:pt x="174012" y="694122"/>
                      <a:pt x="359061" y="694122"/>
                    </a:cubicBezTo>
                    <a:cubicBezTo>
                      <a:pt x="544110" y="694122"/>
                      <a:pt x="694122" y="544110"/>
                      <a:pt x="694122" y="359061"/>
                    </a:cubicBezTo>
                    <a:cubicBezTo>
                      <a:pt x="694122" y="174012"/>
                      <a:pt x="544110" y="24000"/>
                      <a:pt x="359061" y="24000"/>
                    </a:cubicBezTo>
                    <a:cubicBezTo>
                      <a:pt x="174012" y="24000"/>
                      <a:pt x="24000" y="174012"/>
                      <a:pt x="24000" y="359061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065" b="1" dirty="0">
                    <a:cs typeface="+mn-ea"/>
                    <a:sym typeface="+mn-lt"/>
                  </a:rPr>
                  <a:t>ICT</a:t>
                </a:r>
              </a:p>
            </p:txBody>
          </p:sp>
          <p:sp>
            <p:nvSpPr>
              <p:cNvPr id="146" name="同心圆 76"/>
              <p:cNvSpPr>
                <a:spLocks noChangeAspect="1"/>
              </p:cNvSpPr>
              <p:nvPr/>
            </p:nvSpPr>
            <p:spPr bwMode="auto">
              <a:xfrm>
                <a:off x="12141816" y="3497211"/>
                <a:ext cx="539504" cy="539843"/>
              </a:xfrm>
              <a:custGeom>
                <a:avLst/>
                <a:gdLst>
                  <a:gd name="T0" fmla="*/ 0 w 718121"/>
                  <a:gd name="T1" fmla="*/ 359061 h 718121"/>
                  <a:gd name="T2" fmla="*/ 359061 w 718121"/>
                  <a:gd name="T3" fmla="*/ 0 h 718121"/>
                  <a:gd name="T4" fmla="*/ 718122 w 718121"/>
                  <a:gd name="T5" fmla="*/ 359061 h 718121"/>
                  <a:gd name="T6" fmla="*/ 359061 w 718121"/>
                  <a:gd name="T7" fmla="*/ 718122 h 718121"/>
                  <a:gd name="T8" fmla="*/ 0 w 718121"/>
                  <a:gd name="T9" fmla="*/ 359061 h 718121"/>
                  <a:gd name="T10" fmla="*/ 24000 w 718121"/>
                  <a:gd name="T11" fmla="*/ 359061 h 718121"/>
                  <a:gd name="T12" fmla="*/ 359061 w 718121"/>
                  <a:gd name="T13" fmla="*/ 694122 h 718121"/>
                  <a:gd name="T14" fmla="*/ 694122 w 718121"/>
                  <a:gd name="T15" fmla="*/ 359061 h 718121"/>
                  <a:gd name="T16" fmla="*/ 359061 w 718121"/>
                  <a:gd name="T17" fmla="*/ 24000 h 718121"/>
                  <a:gd name="T18" fmla="*/ 24000 w 718121"/>
                  <a:gd name="T19" fmla="*/ 359061 h 718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18121" h="718121">
                    <a:moveTo>
                      <a:pt x="0" y="359061"/>
                    </a:moveTo>
                    <a:cubicBezTo>
                      <a:pt x="0" y="160757"/>
                      <a:pt x="160757" y="0"/>
                      <a:pt x="359061" y="0"/>
                    </a:cubicBezTo>
                    <a:cubicBezTo>
                      <a:pt x="557365" y="0"/>
                      <a:pt x="718122" y="160757"/>
                      <a:pt x="718122" y="359061"/>
                    </a:cubicBezTo>
                    <a:cubicBezTo>
                      <a:pt x="718122" y="557365"/>
                      <a:pt x="557365" y="718122"/>
                      <a:pt x="359061" y="718122"/>
                    </a:cubicBezTo>
                    <a:cubicBezTo>
                      <a:pt x="160757" y="718122"/>
                      <a:pt x="0" y="557365"/>
                      <a:pt x="0" y="359061"/>
                    </a:cubicBezTo>
                    <a:close/>
                    <a:moveTo>
                      <a:pt x="24000" y="359061"/>
                    </a:moveTo>
                    <a:cubicBezTo>
                      <a:pt x="24000" y="544110"/>
                      <a:pt x="174012" y="694122"/>
                      <a:pt x="359061" y="694122"/>
                    </a:cubicBezTo>
                    <a:cubicBezTo>
                      <a:pt x="544110" y="694122"/>
                      <a:pt x="694122" y="544110"/>
                      <a:pt x="694122" y="359061"/>
                    </a:cubicBezTo>
                    <a:cubicBezTo>
                      <a:pt x="694122" y="174012"/>
                      <a:pt x="544110" y="24000"/>
                      <a:pt x="359061" y="24000"/>
                    </a:cubicBezTo>
                    <a:cubicBezTo>
                      <a:pt x="174012" y="24000"/>
                      <a:pt x="24000" y="174012"/>
                      <a:pt x="24000" y="359061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065" b="1" dirty="0">
                    <a:cs typeface="+mn-ea"/>
                    <a:sym typeface="+mn-lt"/>
                  </a:rPr>
                  <a:t>OEM</a:t>
                </a:r>
              </a:p>
            </p:txBody>
          </p:sp>
          <p:sp>
            <p:nvSpPr>
              <p:cNvPr id="147" name="同心圆 76"/>
              <p:cNvSpPr>
                <a:spLocks noChangeAspect="1"/>
              </p:cNvSpPr>
              <p:nvPr/>
            </p:nvSpPr>
            <p:spPr bwMode="auto">
              <a:xfrm>
                <a:off x="12556493" y="3486626"/>
                <a:ext cx="541619" cy="539841"/>
              </a:xfrm>
              <a:custGeom>
                <a:avLst/>
                <a:gdLst>
                  <a:gd name="T0" fmla="*/ 0 w 718121"/>
                  <a:gd name="T1" fmla="*/ 359061 h 718121"/>
                  <a:gd name="T2" fmla="*/ 359061 w 718121"/>
                  <a:gd name="T3" fmla="*/ 0 h 718121"/>
                  <a:gd name="T4" fmla="*/ 718122 w 718121"/>
                  <a:gd name="T5" fmla="*/ 359061 h 718121"/>
                  <a:gd name="T6" fmla="*/ 359061 w 718121"/>
                  <a:gd name="T7" fmla="*/ 718122 h 718121"/>
                  <a:gd name="T8" fmla="*/ 0 w 718121"/>
                  <a:gd name="T9" fmla="*/ 359061 h 718121"/>
                  <a:gd name="T10" fmla="*/ 24000 w 718121"/>
                  <a:gd name="T11" fmla="*/ 359061 h 718121"/>
                  <a:gd name="T12" fmla="*/ 359061 w 718121"/>
                  <a:gd name="T13" fmla="*/ 694122 h 718121"/>
                  <a:gd name="T14" fmla="*/ 694122 w 718121"/>
                  <a:gd name="T15" fmla="*/ 359061 h 718121"/>
                  <a:gd name="T16" fmla="*/ 359061 w 718121"/>
                  <a:gd name="T17" fmla="*/ 24000 h 718121"/>
                  <a:gd name="T18" fmla="*/ 24000 w 718121"/>
                  <a:gd name="T19" fmla="*/ 359061 h 718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18121" h="718121">
                    <a:moveTo>
                      <a:pt x="0" y="359061"/>
                    </a:moveTo>
                    <a:cubicBezTo>
                      <a:pt x="0" y="160757"/>
                      <a:pt x="160757" y="0"/>
                      <a:pt x="359061" y="0"/>
                    </a:cubicBezTo>
                    <a:cubicBezTo>
                      <a:pt x="557365" y="0"/>
                      <a:pt x="718122" y="160757"/>
                      <a:pt x="718122" y="359061"/>
                    </a:cubicBezTo>
                    <a:cubicBezTo>
                      <a:pt x="718122" y="557365"/>
                      <a:pt x="557365" y="718122"/>
                      <a:pt x="359061" y="718122"/>
                    </a:cubicBezTo>
                    <a:cubicBezTo>
                      <a:pt x="160757" y="718122"/>
                      <a:pt x="0" y="557365"/>
                      <a:pt x="0" y="359061"/>
                    </a:cubicBezTo>
                    <a:close/>
                    <a:moveTo>
                      <a:pt x="24000" y="359061"/>
                    </a:moveTo>
                    <a:cubicBezTo>
                      <a:pt x="24000" y="544110"/>
                      <a:pt x="174012" y="694122"/>
                      <a:pt x="359061" y="694122"/>
                    </a:cubicBezTo>
                    <a:cubicBezTo>
                      <a:pt x="544110" y="694122"/>
                      <a:pt x="694122" y="544110"/>
                      <a:pt x="694122" y="359061"/>
                    </a:cubicBezTo>
                    <a:cubicBezTo>
                      <a:pt x="694122" y="174012"/>
                      <a:pt x="544110" y="24000"/>
                      <a:pt x="359061" y="24000"/>
                    </a:cubicBezTo>
                    <a:cubicBezTo>
                      <a:pt x="174012" y="24000"/>
                      <a:pt x="24000" y="174012"/>
                      <a:pt x="24000" y="359061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065" b="1" dirty="0">
                    <a:cs typeface="+mn-ea"/>
                    <a:sym typeface="+mn-lt"/>
                  </a:rPr>
                  <a:t>Tier1</a:t>
                </a:r>
                <a:endParaRPr lang="en-US" altLang="zh-CN" sz="665" b="1" dirty="0">
                  <a:cs typeface="+mn-ea"/>
                  <a:sym typeface="+mn-lt"/>
                </a:endParaRPr>
              </a:p>
            </p:txBody>
          </p:sp>
          <p:sp>
            <p:nvSpPr>
              <p:cNvPr id="148" name="同心圆 76"/>
              <p:cNvSpPr>
                <a:spLocks noChangeAspect="1"/>
              </p:cNvSpPr>
              <p:nvPr/>
            </p:nvSpPr>
            <p:spPr bwMode="auto">
              <a:xfrm>
                <a:off x="12985981" y="3482392"/>
                <a:ext cx="541619" cy="539841"/>
              </a:xfrm>
              <a:custGeom>
                <a:avLst/>
                <a:gdLst>
                  <a:gd name="T0" fmla="*/ 0 w 718121"/>
                  <a:gd name="T1" fmla="*/ 359061 h 718121"/>
                  <a:gd name="T2" fmla="*/ 359061 w 718121"/>
                  <a:gd name="T3" fmla="*/ 0 h 718121"/>
                  <a:gd name="T4" fmla="*/ 718122 w 718121"/>
                  <a:gd name="T5" fmla="*/ 359061 h 718121"/>
                  <a:gd name="T6" fmla="*/ 359061 w 718121"/>
                  <a:gd name="T7" fmla="*/ 718122 h 718121"/>
                  <a:gd name="T8" fmla="*/ 0 w 718121"/>
                  <a:gd name="T9" fmla="*/ 359061 h 718121"/>
                  <a:gd name="T10" fmla="*/ 24000 w 718121"/>
                  <a:gd name="T11" fmla="*/ 359061 h 718121"/>
                  <a:gd name="T12" fmla="*/ 359061 w 718121"/>
                  <a:gd name="T13" fmla="*/ 694122 h 718121"/>
                  <a:gd name="T14" fmla="*/ 694122 w 718121"/>
                  <a:gd name="T15" fmla="*/ 359061 h 718121"/>
                  <a:gd name="T16" fmla="*/ 359061 w 718121"/>
                  <a:gd name="T17" fmla="*/ 24000 h 718121"/>
                  <a:gd name="T18" fmla="*/ 24000 w 718121"/>
                  <a:gd name="T19" fmla="*/ 359061 h 718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18121" h="718121">
                    <a:moveTo>
                      <a:pt x="0" y="359061"/>
                    </a:moveTo>
                    <a:cubicBezTo>
                      <a:pt x="0" y="160757"/>
                      <a:pt x="160757" y="0"/>
                      <a:pt x="359061" y="0"/>
                    </a:cubicBezTo>
                    <a:cubicBezTo>
                      <a:pt x="557365" y="0"/>
                      <a:pt x="718122" y="160757"/>
                      <a:pt x="718122" y="359061"/>
                    </a:cubicBezTo>
                    <a:cubicBezTo>
                      <a:pt x="718122" y="557365"/>
                      <a:pt x="557365" y="718122"/>
                      <a:pt x="359061" y="718122"/>
                    </a:cubicBezTo>
                    <a:cubicBezTo>
                      <a:pt x="160757" y="718122"/>
                      <a:pt x="0" y="557365"/>
                      <a:pt x="0" y="359061"/>
                    </a:cubicBezTo>
                    <a:close/>
                    <a:moveTo>
                      <a:pt x="24000" y="359061"/>
                    </a:moveTo>
                    <a:cubicBezTo>
                      <a:pt x="24000" y="544110"/>
                      <a:pt x="174012" y="694122"/>
                      <a:pt x="359061" y="694122"/>
                    </a:cubicBezTo>
                    <a:cubicBezTo>
                      <a:pt x="544110" y="694122"/>
                      <a:pt x="694122" y="544110"/>
                      <a:pt x="694122" y="359061"/>
                    </a:cubicBezTo>
                    <a:cubicBezTo>
                      <a:pt x="694122" y="174012"/>
                      <a:pt x="544110" y="24000"/>
                      <a:pt x="359061" y="24000"/>
                    </a:cubicBezTo>
                    <a:cubicBezTo>
                      <a:pt x="174012" y="24000"/>
                      <a:pt x="24000" y="174012"/>
                      <a:pt x="24000" y="359061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800" b="1" dirty="0">
                    <a:cs typeface="+mn-ea"/>
                    <a:sym typeface="+mn-lt"/>
                  </a:rPr>
                  <a:t>Map</a:t>
                </a:r>
              </a:p>
            </p:txBody>
          </p:sp>
          <p:sp>
            <p:nvSpPr>
              <p:cNvPr id="149" name="同心圆 76"/>
              <p:cNvSpPr>
                <a:spLocks noChangeAspect="1"/>
              </p:cNvSpPr>
              <p:nvPr/>
            </p:nvSpPr>
            <p:spPr bwMode="auto">
              <a:xfrm>
                <a:off x="13423930" y="3490861"/>
                <a:ext cx="539504" cy="539841"/>
              </a:xfrm>
              <a:custGeom>
                <a:avLst/>
                <a:gdLst>
                  <a:gd name="T0" fmla="*/ 0 w 718121"/>
                  <a:gd name="T1" fmla="*/ 359061 h 718121"/>
                  <a:gd name="T2" fmla="*/ 359061 w 718121"/>
                  <a:gd name="T3" fmla="*/ 0 h 718121"/>
                  <a:gd name="T4" fmla="*/ 718122 w 718121"/>
                  <a:gd name="T5" fmla="*/ 359061 h 718121"/>
                  <a:gd name="T6" fmla="*/ 359061 w 718121"/>
                  <a:gd name="T7" fmla="*/ 718122 h 718121"/>
                  <a:gd name="T8" fmla="*/ 0 w 718121"/>
                  <a:gd name="T9" fmla="*/ 359061 h 718121"/>
                  <a:gd name="T10" fmla="*/ 24000 w 718121"/>
                  <a:gd name="T11" fmla="*/ 359061 h 718121"/>
                  <a:gd name="T12" fmla="*/ 359061 w 718121"/>
                  <a:gd name="T13" fmla="*/ 694122 h 718121"/>
                  <a:gd name="T14" fmla="*/ 694122 w 718121"/>
                  <a:gd name="T15" fmla="*/ 359061 h 718121"/>
                  <a:gd name="T16" fmla="*/ 359061 w 718121"/>
                  <a:gd name="T17" fmla="*/ 24000 h 718121"/>
                  <a:gd name="T18" fmla="*/ 24000 w 718121"/>
                  <a:gd name="T19" fmla="*/ 359061 h 718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18121" h="718121">
                    <a:moveTo>
                      <a:pt x="0" y="359061"/>
                    </a:moveTo>
                    <a:cubicBezTo>
                      <a:pt x="0" y="160757"/>
                      <a:pt x="160757" y="0"/>
                      <a:pt x="359061" y="0"/>
                    </a:cubicBezTo>
                    <a:cubicBezTo>
                      <a:pt x="557365" y="0"/>
                      <a:pt x="718122" y="160757"/>
                      <a:pt x="718122" y="359061"/>
                    </a:cubicBezTo>
                    <a:cubicBezTo>
                      <a:pt x="718122" y="557365"/>
                      <a:pt x="557365" y="718122"/>
                      <a:pt x="359061" y="718122"/>
                    </a:cubicBezTo>
                    <a:cubicBezTo>
                      <a:pt x="160757" y="718122"/>
                      <a:pt x="0" y="557365"/>
                      <a:pt x="0" y="359061"/>
                    </a:cubicBezTo>
                    <a:close/>
                    <a:moveTo>
                      <a:pt x="24000" y="359061"/>
                    </a:moveTo>
                    <a:cubicBezTo>
                      <a:pt x="24000" y="544110"/>
                      <a:pt x="174012" y="694122"/>
                      <a:pt x="359061" y="694122"/>
                    </a:cubicBezTo>
                    <a:cubicBezTo>
                      <a:pt x="544110" y="694122"/>
                      <a:pt x="694122" y="544110"/>
                      <a:pt x="694122" y="359061"/>
                    </a:cubicBezTo>
                    <a:cubicBezTo>
                      <a:pt x="694122" y="174012"/>
                      <a:pt x="544110" y="24000"/>
                      <a:pt x="359061" y="24000"/>
                    </a:cubicBezTo>
                    <a:cubicBezTo>
                      <a:pt x="174012" y="24000"/>
                      <a:pt x="24000" y="174012"/>
                      <a:pt x="24000" y="359061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800" b="1" dirty="0">
                    <a:cs typeface="+mn-ea"/>
                    <a:sym typeface="+mn-lt"/>
                  </a:rPr>
                  <a:t>CC</a:t>
                </a:r>
              </a:p>
            </p:txBody>
          </p:sp>
        </p:grpSp>
      </p:grpSp>
      <p:grpSp>
        <p:nvGrpSpPr>
          <p:cNvPr id="154" name="组合 153"/>
          <p:cNvGrpSpPr/>
          <p:nvPr/>
        </p:nvGrpSpPr>
        <p:grpSpPr bwMode="auto">
          <a:xfrm>
            <a:off x="6240016" y="4098825"/>
            <a:ext cx="5229902" cy="1439333"/>
            <a:chOff x="4715030" y="2733767"/>
            <a:chExt cx="3922390" cy="1080000"/>
          </a:xfrm>
        </p:grpSpPr>
        <p:grpSp>
          <p:nvGrpSpPr>
            <p:cNvPr id="37909" name="组合 135"/>
            <p:cNvGrpSpPr/>
            <p:nvPr/>
          </p:nvGrpSpPr>
          <p:grpSpPr bwMode="auto">
            <a:xfrm>
              <a:off x="4715030" y="2733767"/>
              <a:ext cx="3922390" cy="1080000"/>
              <a:chOff x="6286705" y="3645024"/>
              <a:chExt cx="5229853" cy="1440000"/>
            </a:xfrm>
          </p:grpSpPr>
          <p:sp>
            <p:nvSpPr>
              <p:cNvPr id="157" name="梯形 156"/>
              <p:cNvSpPr/>
              <p:nvPr/>
            </p:nvSpPr>
            <p:spPr>
              <a:xfrm>
                <a:off x="7038114" y="3645024"/>
                <a:ext cx="4320076" cy="1440000"/>
              </a:xfrm>
              <a:prstGeom prst="trapezoid">
                <a:avLst>
                  <a:gd name="adj" fmla="val 47342"/>
                </a:avLst>
              </a:prstGeom>
              <a:gradFill flip="none" rotWithShape="1">
                <a:gsLst>
                  <a:gs pos="30000">
                    <a:schemeClr val="tx2">
                      <a:lumMod val="40000"/>
                      <a:lumOff val="60000"/>
                    </a:schemeClr>
                  </a:gs>
                  <a:gs pos="50000">
                    <a:schemeClr val="accent1">
                      <a:lumMod val="20000"/>
                      <a:lumOff val="80000"/>
                    </a:schemeClr>
                  </a:gs>
                  <a:gs pos="70000">
                    <a:schemeClr val="tx2">
                      <a:lumMod val="40000"/>
                      <a:lumOff val="60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  <a:ln w="12700">
                <a:noFill/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91440" tIns="45720" rIns="91440" bIns="45720" anchor="ctr"/>
              <a:lstStyle/>
              <a:p>
                <a:pPr marL="342900" indent="-342900" algn="ctr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ü"/>
                  <a:defRPr/>
                </a:pPr>
                <a:endParaRPr lang="zh-CN" altLang="en-US" sz="1865">
                  <a:cs typeface="+mn-ea"/>
                  <a:sym typeface="+mn-lt"/>
                </a:endParaRPr>
              </a:p>
            </p:txBody>
          </p:sp>
          <p:cxnSp>
            <p:nvCxnSpPr>
              <p:cNvPr id="158" name="直接连接符 157"/>
              <p:cNvCxnSpPr>
                <a:endCxn id="88" idx="2"/>
              </p:cNvCxnSpPr>
              <p:nvPr/>
            </p:nvCxnSpPr>
            <p:spPr bwMode="auto">
              <a:xfrm>
                <a:off x="6807031" y="3768433"/>
                <a:ext cx="4709527" cy="9638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37914" name="组合 139"/>
              <p:cNvGrpSpPr/>
              <p:nvPr/>
            </p:nvGrpSpPr>
            <p:grpSpPr bwMode="auto">
              <a:xfrm>
                <a:off x="9225324" y="4002907"/>
                <a:ext cx="1773649" cy="840013"/>
                <a:chOff x="6267992" y="175933"/>
                <a:chExt cx="1773649" cy="840013"/>
              </a:xfrm>
            </p:grpSpPr>
            <p:sp>
              <p:nvSpPr>
                <p:cNvPr id="169" name="矩形: 圆角 168"/>
                <p:cNvSpPr>
                  <a:spLocks noChangeAspect="1" noChangeArrowheads="1"/>
                </p:cNvSpPr>
                <p:nvPr/>
              </p:nvSpPr>
              <p:spPr bwMode="auto">
                <a:xfrm>
                  <a:off x="6347050" y="175933"/>
                  <a:ext cx="1607667" cy="800273"/>
                </a:xfrm>
                <a:prstGeom prst="roundRect">
                  <a:avLst>
                    <a:gd name="adj" fmla="val 2403"/>
                  </a:avLst>
                </a:prstGeom>
                <a:solidFill>
                  <a:schemeClr val="bg1"/>
                </a:solidFill>
                <a:ln w="12700">
                  <a:noFill/>
                  <a:round/>
                </a:ln>
                <a:effectLst>
                  <a:outerShdw blurRad="190500" dist="38100" dir="2700000" algn="ctr" rotWithShape="0">
                    <a:srgbClr val="404040">
                      <a:alpha val="50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altLang="zh-CN" sz="1465" b="1" dirty="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7924" name="文本框 149"/>
                <p:cNvSpPr txBox="1">
                  <a:spLocks noChangeArrowheads="1"/>
                </p:cNvSpPr>
                <p:nvPr/>
              </p:nvSpPr>
              <p:spPr bwMode="auto">
                <a:xfrm>
                  <a:off x="6267992" y="595636"/>
                  <a:ext cx="1773649" cy="420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065" b="1" dirty="0">
                      <a:solidFill>
                        <a:srgbClr val="595959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Heterogeneous Distributed Hardware Architecture</a:t>
                  </a:r>
                  <a:endParaRPr lang="zh-CN" altLang="en-US" sz="1065" b="1" dirty="0">
                    <a:solidFill>
                      <a:srgbClr val="595959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pic>
              <p:nvPicPr>
                <p:cNvPr id="37925" name="图片 150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41813" y="252384"/>
                  <a:ext cx="360000" cy="36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7915" name="组合 140"/>
              <p:cNvGrpSpPr/>
              <p:nvPr/>
            </p:nvGrpSpPr>
            <p:grpSpPr bwMode="auto">
              <a:xfrm>
                <a:off x="8262449" y="3987768"/>
                <a:ext cx="1876592" cy="870305"/>
                <a:chOff x="7417980" y="151457"/>
                <a:chExt cx="1876592" cy="870305"/>
              </a:xfrm>
            </p:grpSpPr>
            <p:sp>
              <p:nvSpPr>
                <p:cNvPr id="166" name="矩形: 圆角 165"/>
                <p:cNvSpPr>
                  <a:spLocks noChangeAspect="1" noChangeArrowheads="1"/>
                </p:cNvSpPr>
                <p:nvPr/>
              </p:nvSpPr>
              <p:spPr bwMode="auto">
                <a:xfrm>
                  <a:off x="7477790" y="164478"/>
                  <a:ext cx="836076" cy="802391"/>
                </a:xfrm>
                <a:prstGeom prst="roundRect">
                  <a:avLst>
                    <a:gd name="adj" fmla="val 2403"/>
                  </a:avLst>
                </a:prstGeom>
                <a:solidFill>
                  <a:schemeClr val="bg1"/>
                </a:solidFill>
                <a:ln w="12700">
                  <a:noFill/>
                  <a:round/>
                </a:ln>
                <a:effectLst>
                  <a:outerShdw blurRad="190500" dist="38100" dir="2700000" algn="ctr" rotWithShape="0">
                    <a:srgbClr val="404040">
                      <a:alpha val="50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altLang="zh-CN" sz="1465" b="1" dirty="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pic>
              <p:nvPicPr>
                <p:cNvPr id="37921" name="图片 146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54572" y="151457"/>
                  <a:ext cx="540000" cy="54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22" name="文本框 147"/>
                <p:cNvSpPr txBox="1">
                  <a:spLocks noChangeArrowheads="1"/>
                </p:cNvSpPr>
                <p:nvPr/>
              </p:nvSpPr>
              <p:spPr bwMode="auto">
                <a:xfrm>
                  <a:off x="7417980" y="601453"/>
                  <a:ext cx="988275" cy="4203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065" b="1" dirty="0">
                      <a:solidFill>
                        <a:srgbClr val="595959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Basic Functions</a:t>
                  </a:r>
                  <a:endParaRPr lang="zh-CN" altLang="en-US" sz="1065" b="1" dirty="0">
                    <a:solidFill>
                      <a:srgbClr val="595959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916" name="组合 141"/>
              <p:cNvGrpSpPr/>
              <p:nvPr/>
            </p:nvGrpSpPr>
            <p:grpSpPr bwMode="auto">
              <a:xfrm>
                <a:off x="7438823" y="4005024"/>
                <a:ext cx="792966" cy="802391"/>
                <a:chOff x="7279622" y="4005024"/>
                <a:chExt cx="792966" cy="802391"/>
              </a:xfrm>
            </p:grpSpPr>
            <p:sp>
              <p:nvSpPr>
                <p:cNvPr id="163" name="矩形: 圆角 162"/>
                <p:cNvSpPr>
                  <a:spLocks noChangeAspect="1" noChangeArrowheads="1"/>
                </p:cNvSpPr>
                <p:nvPr/>
              </p:nvSpPr>
              <p:spPr bwMode="auto">
                <a:xfrm>
                  <a:off x="7295228" y="4005024"/>
                  <a:ext cx="719660" cy="802391"/>
                </a:xfrm>
                <a:prstGeom prst="roundRect">
                  <a:avLst>
                    <a:gd name="adj" fmla="val 2403"/>
                  </a:avLst>
                </a:prstGeom>
                <a:solidFill>
                  <a:schemeClr val="bg1"/>
                </a:solidFill>
                <a:ln w="12700">
                  <a:noFill/>
                  <a:round/>
                </a:ln>
                <a:effectLst>
                  <a:outerShdw blurRad="190500" dist="38100" dir="2700000" algn="ctr" rotWithShape="0">
                    <a:srgbClr val="404040">
                      <a:alpha val="50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altLang="zh-CN" sz="1465" b="1" dirty="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7918" name="文本框 143"/>
                <p:cNvSpPr txBox="1">
                  <a:spLocks noChangeArrowheads="1"/>
                </p:cNvSpPr>
                <p:nvPr/>
              </p:nvSpPr>
              <p:spPr bwMode="auto">
                <a:xfrm>
                  <a:off x="7279622" y="4524610"/>
                  <a:ext cx="792966" cy="2553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065" b="1" dirty="0">
                      <a:solidFill>
                        <a:srgbClr val="595959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OS</a:t>
                  </a:r>
                  <a:endParaRPr lang="zh-CN" altLang="en-US" sz="1065" b="1" dirty="0">
                    <a:solidFill>
                      <a:srgbClr val="595959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pic>
              <p:nvPicPr>
                <p:cNvPr id="37919" name="Picture 2" descr="https://timgsa.baidu.com/timg?image&amp;quality=80&amp;size=b9999_10000&amp;sec=1537757483&amp;di=4975551feb12d5faa17d00de561d747d&amp;imgtype=jpg&amp;er=1&amp;src=http%3A%2F%2Fimgsrc.baidu.com%2Fimgad%2Fpic%2Fitem%2Fd6ca7bcb0a46f21f1469e469fd246b600c33aeaf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6924" t="6950" r="26111" b="26146"/>
                <a:stretch>
                  <a:fillRect/>
                </a:stretch>
              </p:blipFill>
              <p:spPr bwMode="auto">
                <a:xfrm>
                  <a:off x="7477956" y="4060581"/>
                  <a:ext cx="360321" cy="36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7913" name="文本框 96"/>
              <p:cNvSpPr txBox="1">
                <a:spLocks noChangeArrowheads="1"/>
              </p:cNvSpPr>
              <p:nvPr/>
            </p:nvSpPr>
            <p:spPr bwMode="auto">
              <a:xfrm>
                <a:off x="6286705" y="4143894"/>
                <a:ext cx="1087908" cy="379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465" b="1" dirty="0">
                    <a:solidFill>
                      <a:srgbClr val="FF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Tier</a:t>
                </a:r>
                <a:r>
                  <a:rPr lang="en-US" altLang="zh-CN" sz="1865" b="1" dirty="0">
                    <a:solidFill>
                      <a:srgbClr val="FF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1.5</a:t>
                </a:r>
                <a:endParaRPr lang="en-US" altLang="zh-CN" sz="1465" b="1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37910" name="图片 170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741" y="3009216"/>
              <a:ext cx="341425" cy="301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8" name="组合 137"/>
          <p:cNvGrpSpPr/>
          <p:nvPr/>
        </p:nvGrpSpPr>
        <p:grpSpPr bwMode="auto">
          <a:xfrm>
            <a:off x="6602885" y="2577930"/>
            <a:ext cx="761124" cy="4151981"/>
            <a:chOff x="6712579" y="2128500"/>
            <a:chExt cx="759653" cy="4151922"/>
          </a:xfrm>
        </p:grpSpPr>
        <p:sp>
          <p:nvSpPr>
            <p:cNvPr id="139" name="左大括号 138"/>
            <p:cNvSpPr/>
            <p:nvPr/>
          </p:nvSpPr>
          <p:spPr bwMode="auto">
            <a:xfrm rot="1467087">
              <a:off x="6793618" y="2183484"/>
              <a:ext cx="678614" cy="4096938"/>
            </a:xfrm>
            <a:prstGeom prst="leftBrace">
              <a:avLst>
                <a:gd name="adj1" fmla="val 8333"/>
                <a:gd name="adj2" fmla="val 36714"/>
              </a:avLst>
            </a:prstGeom>
            <a:noFill/>
            <a:ln w="38100">
              <a:solidFill>
                <a:srgbClr val="00B0F0"/>
              </a:solidFill>
              <a:rou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938" name="文本框 96"/>
            <p:cNvSpPr txBox="1">
              <a:spLocks noChangeArrowheads="1"/>
            </p:cNvSpPr>
            <p:nvPr/>
          </p:nvSpPr>
          <p:spPr bwMode="auto">
            <a:xfrm rot="17801813">
              <a:off x="5753313" y="3087765"/>
              <a:ext cx="2224643" cy="30611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/>
              <a:r>
                <a:rPr lang="en-US" altLang="zh-CN" sz="14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Computing Platform</a:t>
              </a:r>
            </a:p>
          </p:txBody>
        </p:sp>
      </p:grpSp>
      <p:sp>
        <p:nvSpPr>
          <p:cNvPr id="2" name="右大括号 1"/>
          <p:cNvSpPr/>
          <p:nvPr/>
        </p:nvSpPr>
        <p:spPr>
          <a:xfrm rot="5400000">
            <a:off x="8195371" y="4818387"/>
            <a:ext cx="166375" cy="1052749"/>
          </a:xfrm>
          <a:prstGeom prst="rightBrace">
            <a:avLst>
              <a:gd name="adj1" fmla="val 8333"/>
              <a:gd name="adj2" fmla="val 49244"/>
            </a:avLst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801491" y="5335948"/>
            <a:ext cx="924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AD-OS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" name="标题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247040" cy="461665"/>
          </a:xfrm>
        </p:spPr>
        <p:txBody>
          <a:bodyPr wrap="square"/>
          <a:lstStyle/>
          <a:p>
            <a:pPr algn="l"/>
            <a:r>
              <a:rPr lang="en-US" altLang="zh-CN" sz="2400" dirty="0">
                <a:ea typeface="+mn-ea"/>
                <a:sym typeface="+mn-lt"/>
              </a:rPr>
              <a:t>Five Platforms Supporting New ICV Deployment</a:t>
            </a:r>
            <a:endParaRPr lang="en-US" altLang="zh-CN" sz="2400" dirty="0">
              <a:solidFill>
                <a:schemeClr val="tx1"/>
              </a:solidFill>
              <a:ea typeface="+mn-ea"/>
              <a:sym typeface="+mn-lt"/>
            </a:endParaRPr>
          </a:p>
        </p:txBody>
      </p:sp>
      <p:sp>
        <p:nvSpPr>
          <p:cNvPr id="175" name="标题 1">
            <a:extLst>
              <a:ext uri="{FF2B5EF4-FFF2-40B4-BE49-F238E27FC236}">
                <a16:creationId xmlns:a16="http://schemas.microsoft.com/office/drawing/2014/main" xmlns="" id="{6C722A3E-7B82-4376-819D-A34256DE6610}"/>
              </a:ext>
            </a:extLst>
          </p:cNvPr>
          <p:cNvSpPr txBox="1">
            <a:spLocks/>
          </p:cNvSpPr>
          <p:nvPr/>
        </p:nvSpPr>
        <p:spPr bwMode="auto">
          <a:xfrm>
            <a:off x="1850710" y="889556"/>
            <a:ext cx="84768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96000" numCol="1" anchor="b" anchorCtr="0" compatLnSpc="1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altLang="en-US" sz="1600" b="1" kern="1200" spc="0" baseline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Five Fundamental Platforms: </a:t>
            </a:r>
            <a:r>
              <a:rPr lang="en-US" altLang="zh-CN" sz="1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Computing Platform, Cloud Control Platform, Dynamic HD Map Platform, Cybersecurity Platform, Intelligent Terminal Platform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1.11111E-6 0.1253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6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00035 0.1256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26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69136E-6 L -0.00035 -0.0867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43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82716E-6 L -8.33333E-7 -0.0879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2" grpId="0" bldLvl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86263;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chemeClr val="bg1">
              <a:lumMod val="50000"/>
            </a:schemeClr>
          </a:solidFill>
          <a:prstDash val="solid"/>
        </a:ln>
      </a:spPr>
      <a:bodyPr wrap="square" rtlCol="0" anchor="t">
        <a:noAutofit/>
      </a:bodyPr>
      <a:lstStyle>
        <a:defPPr algn="l" fontAlgn="auto">
          <a:lnSpc>
            <a:spcPct val="150000"/>
          </a:lnSpc>
          <a:spcBef>
            <a:spcPts val="0"/>
          </a:spcBef>
          <a:spcAft>
            <a:spcPts val="0"/>
          </a:spcAft>
          <a:buClr>
            <a:srgbClr val="C00000"/>
          </a:buClr>
          <a:defRPr sz="1600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1662</Words>
  <Application>Microsoft Office PowerPoint</Application>
  <PresentationFormat>Benutzerdefiniert</PresentationFormat>
  <Paragraphs>228</Paragraphs>
  <Slides>12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Office 主题</vt:lpstr>
      <vt:lpstr>1_Office 主题</vt:lpstr>
      <vt:lpstr>Folie 1</vt:lpstr>
      <vt:lpstr>Folie 2</vt:lpstr>
      <vt:lpstr> NEV Research and Development Strategy</vt:lpstr>
      <vt:lpstr>Fast Growing NEV Market in China</vt:lpstr>
      <vt:lpstr>Progress of Key NEV Technologies</vt:lpstr>
      <vt:lpstr>China Localized ICV Solution</vt:lpstr>
      <vt:lpstr>Top Level Design of ICV Architecture</vt:lpstr>
      <vt:lpstr>Deep Fusion Between Intelligence and Connection for ICV</vt:lpstr>
      <vt:lpstr>Five Platforms Supporting New ICV Deployment</vt:lpstr>
      <vt:lpstr>ICV Solution Contributes to Future Low-carbon Mobility Ecosystem</vt:lpstr>
      <vt:lpstr>Folie 11</vt:lpstr>
      <vt:lpstr>Folie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liqiao</dc:creator>
  <cp:lastModifiedBy>Eberhard Trempel</cp:lastModifiedBy>
  <cp:revision>4779</cp:revision>
  <cp:lastPrinted>2021-04-13T08:07:42Z</cp:lastPrinted>
  <dcterms:created xsi:type="dcterms:W3CDTF">2013-11-06T09:01:14Z</dcterms:created>
  <dcterms:modified xsi:type="dcterms:W3CDTF">2021-06-23T09:09:55Z</dcterms:modified>
</cp:coreProperties>
</file>